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4"/>
  </p:notesMasterIdLst>
  <p:handoutMasterIdLst>
    <p:handoutMasterId r:id="rId25"/>
  </p:handoutMasterIdLst>
  <p:sldIdLst>
    <p:sldId id="325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3C1C"/>
    <a:srgbClr val="646F1F"/>
    <a:srgbClr val="96A7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3" autoAdjust="0"/>
  </p:normalViewPr>
  <p:slideViewPr>
    <p:cSldViewPr>
      <p:cViewPr varScale="1">
        <p:scale>
          <a:sx n="61" d="100"/>
          <a:sy n="61" d="100"/>
        </p:scale>
        <p:origin x="-8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2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701" y="0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/>
          <a:lstStyle>
            <a:lvl1pPr algn="r">
              <a:defRPr sz="1300"/>
            </a:lvl1pPr>
          </a:lstStyle>
          <a:p>
            <a:fld id="{A14FCB44-038D-4849-8142-E5F826FECE52}" type="datetimeFigureOut">
              <a:rPr lang="ru-RU" smtClean="0"/>
              <a:t>23.08.2016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517545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701" y="9517545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 anchor="b"/>
          <a:lstStyle>
            <a:lvl1pPr algn="r">
              <a:defRPr sz="1300"/>
            </a:lvl1pPr>
          </a:lstStyle>
          <a:p>
            <a:fld id="{0348FA53-5383-4A0A-A4A1-CBD3A174D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0349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701" y="0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/>
          <a:lstStyle>
            <a:lvl1pPr algn="r">
              <a:defRPr sz="1300"/>
            </a:lvl1pPr>
          </a:lstStyle>
          <a:p>
            <a:fld id="{6DCC9987-AE10-4685-9B5B-4577F1D5BB4C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49300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0" tIns="48300" rIns="96600" bIns="4830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8" y="4759643"/>
            <a:ext cx="5510530" cy="4509136"/>
          </a:xfrm>
          <a:prstGeom prst="rect">
            <a:avLst/>
          </a:prstGeom>
        </p:spPr>
        <p:txBody>
          <a:bodyPr vert="horz" lIns="96600" tIns="48300" rIns="96600" bIns="4830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7545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701" y="9517545"/>
            <a:ext cx="2984870" cy="501016"/>
          </a:xfrm>
          <a:prstGeom prst="rect">
            <a:avLst/>
          </a:prstGeom>
        </p:spPr>
        <p:txBody>
          <a:bodyPr vert="horz" lIns="96600" tIns="48300" rIns="96600" bIns="48300" rtlCol="0" anchor="b"/>
          <a:lstStyle>
            <a:lvl1pPr algn="r">
              <a:defRPr sz="1300"/>
            </a:lvl1pPr>
          </a:lstStyle>
          <a:p>
            <a:fld id="{77D8454A-404F-4DF1-8F43-7DDF83BF3B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874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454A-404F-4DF1-8F43-7DDF83BF3B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34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2169320"/>
          </a:xfrm>
        </p:spPr>
        <p:txBody>
          <a:bodyPr>
            <a:normAutofit/>
          </a:bodyPr>
          <a:lstStyle>
            <a:lvl1pPr marL="0" marR="36576" indent="0" algn="r">
              <a:spcBef>
                <a:spcPts val="0"/>
              </a:spcBef>
              <a:buNone/>
              <a:defRPr sz="240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C33A643-E3CB-4751-A8BE-015BD176C4DD}" type="datetime1">
              <a:rPr lang="en-US" smtClean="0"/>
              <a:t>8/23/2016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Your logo here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3BCB-104B-4B30-924A-FAC6704900CF}" type="datetime1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8EE7-6275-4704-8FBA-01E517A78F67}" type="datetime1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AAA5-79DE-4625-8AF6-9DCEDB649AA1}" type="datetime1">
              <a:rPr lang="en-US" smtClean="0"/>
              <a:t>8/23/2016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362700"/>
            <a:ext cx="2133600" cy="304800"/>
          </a:xfrm>
        </p:spPr>
        <p:txBody>
          <a:bodyPr/>
          <a:lstStyle/>
          <a:p>
            <a:fld id="{27FB3580-204B-48BE-858A-B5AABAFDD17A}" type="datetime1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366669"/>
            <a:ext cx="4260056" cy="300831"/>
          </a:xfrm>
        </p:spPr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1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1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0A65-0246-4445-A8D0-BC66F198ECA3}" type="datetime1">
              <a:rPr lang="en-US" smtClean="0"/>
              <a:t>8/23/2016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5957668"/>
          </a:xfrm>
        </p:spPr>
        <p:txBody>
          <a:bodyPr vert="vert270" anchor="b"/>
          <a:lstStyle>
            <a:lvl1pPr marL="0" algn="ctr">
              <a:defRPr sz="3300" b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2909668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2821276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289747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350924"/>
            <a:ext cx="6858000" cy="28974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EF933-E598-4380-9943-250ADA2A5C11}" type="datetime1">
              <a:rPr lang="en-US" smtClean="0"/>
              <a:t>8/23/2016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687D-125E-4B15-BA1C-F5836068D51C}" type="datetime1">
              <a:rPr lang="en-US" smtClean="0"/>
              <a:t>8/23/2016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5847E-D001-42BB-A019-567323881B92}" type="datetime1">
              <a:rPr lang="en-US" smtClean="0"/>
              <a:t>8/23/2016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883105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883105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2836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BCD9-1D67-42B7-8F6C-0C55424099C2}" type="datetime1">
              <a:rPr lang="en-US" smtClean="0"/>
              <a:t>8/23/2016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097504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264834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638800"/>
            <a:ext cx="7333488" cy="6096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74E26-190D-49B0-82C7-18594D85C02E}" type="datetime1">
              <a:rPr lang="en-US" smtClean="0"/>
              <a:t>8/23/2016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Your logo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0410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6482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365748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F5A4DF4-AA81-4C0D-ACFB-22870CE8EE49}" type="datetime1">
              <a:rPr lang="en-US" smtClean="0"/>
              <a:t>8/23/2016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366669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Your logo here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365748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259632" y="1844824"/>
            <a:ext cx="7200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/>
              <a:t> </a:t>
            </a:r>
            <a:r>
              <a:rPr lang="ru-RU" sz="3600" b="1" dirty="0" smtClean="0">
                <a:solidFill>
                  <a:srgbClr val="646F1F"/>
                </a:solidFill>
                <a:latin typeface="Times New Roman"/>
              </a:rPr>
              <a:t>Актуальные </a:t>
            </a:r>
            <a:r>
              <a:rPr lang="ru-RU" sz="3600" b="1" dirty="0">
                <a:solidFill>
                  <a:srgbClr val="646F1F"/>
                </a:solidFill>
                <a:latin typeface="Times New Roman"/>
              </a:rPr>
              <a:t>вопросы в системе образования: обновление содержания, итоговая аттестация выпускников</a:t>
            </a:r>
            <a:endParaRPr lang="ru-RU" sz="3600" b="1" dirty="0">
              <a:solidFill>
                <a:srgbClr val="646F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5301208"/>
            <a:ext cx="493204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i="1" dirty="0" err="1">
                <a:latin typeface="Times New Roman"/>
                <a:ea typeface="Calibri"/>
                <a:cs typeface="Times New Roman"/>
              </a:rPr>
              <a:t>Цымбалюк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 В.А.,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заместитель руководителя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 управления </a:t>
            </a:r>
            <a:r>
              <a:rPr lang="ru-RU" i="1" dirty="0" err="1">
                <a:latin typeface="Times New Roman"/>
                <a:ea typeface="Calibri"/>
                <a:cs typeface="Times New Roman"/>
              </a:rPr>
              <a:t>акимата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i="1" dirty="0" err="1">
                <a:latin typeface="Times New Roman"/>
                <a:ea typeface="Calibri"/>
                <a:cs typeface="Times New Roman"/>
              </a:rPr>
              <a:t>Костанайской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 области</a:t>
            </a:r>
            <a:endParaRPr lang="ru-RU" sz="16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Picture 2" descr="G:\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3" y="32144"/>
            <a:ext cx="1753127" cy="16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56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143043"/>
              </p:ext>
            </p:extLst>
          </p:nvPr>
        </p:nvGraphicFramePr>
        <p:xfrm>
          <a:off x="539552" y="1196752"/>
          <a:ext cx="8352927" cy="378561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72618"/>
                <a:gridCol w="1720424"/>
                <a:gridCol w="1817664"/>
                <a:gridCol w="1890094"/>
                <a:gridCol w="115212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за организацию и проведение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организаторов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по выбору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Компьютерное тестирование (теоретические + практические задания)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НЦТ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базы заданий, проведение, выдача результатов тестирования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июня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обязательных предмета и 1 предмет по выбору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65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 КОЛИЧЕСТВО ТЕСТОВЫХ ЗАДАНИЙ ДЛЯ ИТОГОВОЙ АТТЕСТАЦИИ ВЫПУСКНИКОВ ОБЩЕОБРАЗОВАТЕЛЬНЫХ ШКОЛ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2016-2017 УЧЕБНОМ ГОДУ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496659"/>
              </p:ext>
            </p:extLst>
          </p:nvPr>
        </p:nvGraphicFramePr>
        <p:xfrm>
          <a:off x="683568" y="1700808"/>
          <a:ext cx="7992890" cy="41010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7585"/>
                <a:gridCol w="1675602"/>
                <a:gridCol w="3232121"/>
                <a:gridCol w="119758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 экзаменов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 форма тестовых заданий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тестирования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Казахский</a:t>
                      </a: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язык для русских школ или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русский язык</a:t>
                      </a: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казахских школ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(второй)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1.Лексико-грамматический блок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Блок «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Аудирование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  3. Блок «Чтение»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1.Лексико-грамматический блок –      20 тестовых заданий с выбором одного правильного ответа                                                                      2. Блок «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Аудирование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– 10 тестовых заданий (2 текста, 200-250 слов)                                                                                                                                                                                      3. Блок «Чтение» – 10 тестовых заданий (2 текста, 200-250 слов)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минут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108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561834"/>
              </p:ext>
            </p:extLst>
          </p:nvPr>
        </p:nvGraphicFramePr>
        <p:xfrm>
          <a:off x="611560" y="1371576"/>
          <a:ext cx="7776866" cy="378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8"/>
                <a:gridCol w="1656184"/>
                <a:gridCol w="3240360"/>
                <a:gridCol w="129614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 экзаменов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 форма тестовых заданий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тестирования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Казахстана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тестовых заданий.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тестовых заданий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выбором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одного правильного ответа;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заданий с множественным выбором ответа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минут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84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766033"/>
              </p:ext>
            </p:extLst>
          </p:nvPr>
        </p:nvGraphicFramePr>
        <p:xfrm>
          <a:off x="611560" y="1340768"/>
          <a:ext cx="7848872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3574"/>
                <a:gridCol w="1645411"/>
                <a:gridCol w="3173884"/>
                <a:gridCol w="117600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 экзаменов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 форма тестовых заданий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тестирования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40 тестовых заданий.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тестовых заданий с выбором одного правильного ответа;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заданий с множественным выбором ответа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минут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Всемирная история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Әдебиет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54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729781"/>
              </p:ext>
            </p:extLst>
          </p:nvPr>
        </p:nvGraphicFramePr>
        <p:xfrm>
          <a:off x="683568" y="1124744"/>
          <a:ext cx="8064896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7524"/>
                <a:gridCol w="1642850"/>
                <a:gridCol w="3408378"/>
                <a:gridCol w="129614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 экзаменов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 форма тестовых заданий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тестирования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1.Лексико-грамматический блок – 20 тестовых заданий с выбором одного правильного ответа; 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Блок «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Аудирование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– 10 тестовых заданий (2 текста, 200-250 слов);          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Блок «Чтение» – 10 тестовых заданий (2 текста, 200-250 слов)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минут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75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813915"/>
              </p:ext>
            </p:extLst>
          </p:nvPr>
        </p:nvGraphicFramePr>
        <p:xfrm>
          <a:off x="683568" y="1472184"/>
          <a:ext cx="7776864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6569"/>
                <a:gridCol w="1630315"/>
                <a:gridCol w="3144766"/>
                <a:gridCol w="116521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 экзаменов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 форма тестовых заданий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тестирования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 </a:t>
                      </a: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тестовых заданий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тестовых заданий с выбором одного правильного ответа (теоретические задания);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заданий (практические задания).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минут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38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48680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проведение ЕНТ –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632211"/>
              </p:ext>
            </p:extLst>
          </p:nvPr>
        </p:nvGraphicFramePr>
        <p:xfrm>
          <a:off x="710444" y="1643959"/>
          <a:ext cx="7902623" cy="417118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57337"/>
                <a:gridCol w="5131295"/>
                <a:gridCol w="221399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 заявлений на участие в тестировании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мая-15 июня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творческого экзамена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5-10 июня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 заявлений на участие и проведение специального экзамена для поступающих на педагогические специальности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5-15 июня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16-22 июня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 тестирования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1-20 июля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 заявлений на участие в Конкурсе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23-31 июля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Конкурса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1-10 августа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 заявлений на участие в повторном тестировании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1-8 августа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Повторная сдача ЕНТ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19-24 августа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495425" y="1157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02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8928992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Форма и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содержание тестовых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заданий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(20 заданий на математическую грамотность+ </a:t>
            </a:r>
            <a:r>
              <a:rPr lang="ru-RU" sz="16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 </a:t>
            </a:r>
            <a:r>
              <a:rPr lang="ru-RU" sz="16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заданий на грамотность чтения </a:t>
            </a:r>
            <a:r>
              <a:rPr lang="ru-RU" sz="16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+                      40 </a:t>
            </a:r>
            <a:r>
              <a:rPr lang="ru-RU" sz="16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заданий по первому предмету + </a:t>
            </a:r>
            <a:r>
              <a:rPr lang="ru-RU" sz="16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40 </a:t>
            </a:r>
            <a:r>
              <a:rPr lang="ru-RU" sz="16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заданий по второму предмету </a:t>
            </a:r>
            <a:r>
              <a:rPr lang="ru-RU" sz="1600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=  </a:t>
            </a:r>
            <a:r>
              <a:rPr lang="ru-RU" sz="16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120 </a:t>
            </a:r>
            <a:r>
              <a:rPr lang="ru-RU" sz="16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заданий</a:t>
            </a:r>
            <a:r>
              <a:rPr lang="ru-RU" sz="16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endParaRPr lang="ru-RU" sz="1600" i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617596"/>
              </p:ext>
            </p:extLst>
          </p:nvPr>
        </p:nvGraphicFramePr>
        <p:xfrm>
          <a:off x="428510" y="1916832"/>
          <a:ext cx="8378950" cy="357530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602087"/>
                <a:gridCol w="1944216"/>
                <a:gridCol w="1368152"/>
                <a:gridCol w="2160240"/>
                <a:gridCol w="2304255"/>
              </a:tblGrid>
              <a:tr h="205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заданий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 оценивания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</a:tr>
              <a:tr h="1027600"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блок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Математическая грамотность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выбором одного  правильного ответа из пяти предложенных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Функциональная грамотность, логика, задания на количественное сравнение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</a:tr>
              <a:tr h="1233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 чтения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 текста)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выбором одного правильного ответа из пяти предложенных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Чтение, понимание текста, рефлексия на содержание текста, умение анализировать, сопоставлять и т.д.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17" marR="6701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87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971933"/>
              </p:ext>
            </p:extLst>
          </p:nvPr>
        </p:nvGraphicFramePr>
        <p:xfrm>
          <a:off x="323529" y="630936"/>
          <a:ext cx="8424936" cy="506501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76063"/>
                <a:gridCol w="1800200"/>
                <a:gridCol w="1368152"/>
                <a:gridCol w="2016224"/>
                <a:gridCol w="2664297"/>
              </a:tblGrid>
              <a:tr h="204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заданий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 оценивания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</a:tr>
              <a:tr h="1227221"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блок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 vert="vert27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Профильные предметы </a:t>
                      </a: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(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два предмета для каждой специальности)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выбором одного правильного ответа из пяти предложенных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Углубленные знания предмета (продвинутый уровень усвоения), умения и навыки широкого спектра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</a:tr>
              <a:tr h="1227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выбором единого или нескольких правильных ответов из множества предложенных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Углубленные знания предмета (продвинутый уровень усвоения), умения и навыки широкого спектра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</a:tr>
              <a:tr h="1227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установление соответствия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Углубленные знания предмета (продвинутый уровень усвоения), умения и навыки широкого спектра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697" marR="666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36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4925" y="1628800"/>
            <a:ext cx="7992888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Общее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время тестирования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 часа (180 минут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Оценка за правильное выполнение заданий: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выбором одного правильного ответа из пяти предложенных – 1балл; выбором одного или нескольких правильных ответов из множества предложенных  - 2 балла; на установление соответствия – 2 балла.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 тест по каждому профильному предмету абитуриент максимально может получить – 60 баллов; по математической грамотности – 20 баллов, по грамотности чтения – 20 баллов,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итого за весь тест – 160 баллов. 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2917" y="546065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Время тестирования и критерии оценивания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41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781800" cy="7292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Пятидневная учебная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7848872" cy="3886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2016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 класс;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2017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1,2,5,7 классы;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2018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1,2,3,5,6,7,8,10 классы;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2019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1,2,3,4,5,6,7,8,9,10,11 классы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96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24283"/>
            <a:ext cx="7632848" cy="446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35696" y="541883"/>
            <a:ext cx="5819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Шкала перевода баллов в отметки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37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Комбинации профильных предметов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специальностям высшего образования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550220"/>
              </p:ext>
            </p:extLst>
          </p:nvPr>
        </p:nvGraphicFramePr>
        <p:xfrm>
          <a:off x="755576" y="1700808"/>
          <a:ext cx="7776864" cy="4593652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548468"/>
                <a:gridCol w="4635566"/>
                <a:gridCol w="2592830"/>
              </a:tblGrid>
              <a:tr h="676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Профильные предметы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специальности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- физика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- география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- география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 - химия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 - география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– иностранный язык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6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Язык обучения и литература (казахский и русский язык) - история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 – иностранный язык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 - физика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Творческий экзамен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95425" y="911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9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920880" cy="316835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2016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 класс;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2017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1,2,5,7 классы;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2018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1,2,3,5,6,7,8,10 классы;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2019 г.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1,2,3,4,5,6,7,8,9,10,11 классы.</a:t>
            </a:r>
          </a:p>
          <a:p>
            <a:pPr>
              <a:lnSpc>
                <a:spcPct val="150000"/>
              </a:lnSpc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4160" y="476672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AD0101"/>
              </a:buClr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единого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учебника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33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572318"/>
              </p:ext>
            </p:extLst>
          </p:nvPr>
        </p:nvGraphicFramePr>
        <p:xfrm>
          <a:off x="323528" y="1196752"/>
          <a:ext cx="8473886" cy="504748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39517"/>
                <a:gridCol w="1576707"/>
                <a:gridCol w="1584176"/>
                <a:gridCol w="1944216"/>
                <a:gridCol w="2088232"/>
                <a:gridCol w="84103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за организацию и проведение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организаторов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прове-       дения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Казахский или русский язык (первый)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Письменный экзамен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(Эссе)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Управления образования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проведение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мая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НАО имени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И.Алтынсарина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тем сочинений, разработка требований и критериев оценивания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Школа, Управление образования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экзаменационных работ учащихся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116632"/>
            <a:ext cx="90013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31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Формат</a:t>
            </a:r>
            <a:r>
              <a:rPr kumimoji="0" lang="ru-RU" altLang="ru-RU" sz="2800" b="1" i="0" u="none" strike="noStrike" cap="none" normalizeH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итоговой  аттестации выпускников </a:t>
            </a:r>
          </a:p>
          <a:p>
            <a:pPr marL="0" marR="0" lvl="0" indent="431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общеобразовательных школ в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2016-17 учебном году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25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410535"/>
              </p:ext>
            </p:extLst>
          </p:nvPr>
        </p:nvGraphicFramePr>
        <p:xfrm>
          <a:off x="395536" y="836712"/>
          <a:ext cx="8424935" cy="473202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55402"/>
                <a:gridCol w="1560822"/>
                <a:gridCol w="1656184"/>
                <a:gridCol w="1800200"/>
                <a:gridCol w="2088232"/>
                <a:gridCol w="86409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за организацию и проведение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организаторов экзамена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прове- дения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382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Казахский</a:t>
                      </a:r>
                      <a:r>
                        <a:rPr lang="kk-KZ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язык для русских школ или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русский язык</a:t>
                      </a:r>
                      <a:r>
                        <a:rPr lang="kk-KZ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казахских школ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(второй)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Тестирование: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1.Лексико-грамматический блок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Блок «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Аудирование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          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Блок «Чтение»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НЦТ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базы заданий, доставка экзаменационных книжек в Управления образования, выдача результатов тестирования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июня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71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сканирование листов ответов в филиалах НЦТ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95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326460"/>
              </p:ext>
            </p:extLst>
          </p:nvPr>
        </p:nvGraphicFramePr>
        <p:xfrm>
          <a:off x="539552" y="620688"/>
          <a:ext cx="8064894" cy="536295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369949"/>
                <a:gridCol w="1684832"/>
                <a:gridCol w="1383183"/>
                <a:gridCol w="1848324"/>
                <a:gridCol w="1914512"/>
                <a:gridCol w="86409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за организацию и проведение экзамена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организаторов экзамена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прове-дения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Казахстана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Тестирова-ние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НЦТ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базы заданий, тиражирование книжек, доставка книжек до управления образования, </a:t>
                      </a: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сканирование листов ответов в филиалах НЦТ,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результатов тестирования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июня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46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96127"/>
              </p:ext>
            </p:extLst>
          </p:nvPr>
        </p:nvGraphicFramePr>
        <p:xfrm>
          <a:off x="539552" y="548680"/>
          <a:ext cx="8136904" cy="567842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96867"/>
                <a:gridCol w="1419357"/>
                <a:gridCol w="1440160"/>
                <a:gridCol w="1872208"/>
                <a:gridCol w="1879735"/>
                <a:gridCol w="928577"/>
              </a:tblGrid>
              <a:tr h="777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за организацию и проведение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организаторов экзамена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прове-  дения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</a:tr>
              <a:tr h="17487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Письменный экзамен</a:t>
                      </a: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(контрольная работа)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НАО, ДДСО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содержания заданий, разработка контрольных работ для различных типов учебных заведений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июня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</a:tr>
              <a:tr h="1360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Школа, Управления образования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проведение экзамена; оценка экзаменационных работ учащихся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362" marR="6336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71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361854"/>
              </p:ext>
            </p:extLst>
          </p:nvPr>
        </p:nvGraphicFramePr>
        <p:xfrm>
          <a:off x="539552" y="620688"/>
          <a:ext cx="8280919" cy="536295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57048"/>
                <a:gridCol w="1253699"/>
                <a:gridCol w="1881717"/>
                <a:gridCol w="2236328"/>
                <a:gridCol w="115212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за организацию и проведение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организаторов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 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по выбору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Тестирова-ние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НЦТ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базы заданий, тиражирование книжек, доставка книжек до управления образования, </a:t>
                      </a: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сканирование листов ответов в филиалах НЦТ,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выдача результатов тестирования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июня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Всемирная история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Әдебиет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45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43244"/>
              </p:ext>
            </p:extLst>
          </p:nvPr>
        </p:nvGraphicFramePr>
        <p:xfrm>
          <a:off x="539552" y="548680"/>
          <a:ext cx="8352929" cy="536295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72618"/>
                <a:gridCol w="1707769"/>
                <a:gridCol w="1830319"/>
                <a:gridCol w="107409"/>
                <a:gridCol w="1782687"/>
                <a:gridCol w="115212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за организацию и проведение экзамена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организаторов экзамена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kk-KZ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по выбору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Тестирование: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1.Лексико-грамматический блок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Блок «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Аудирование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3. Блок «Чтение»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НЦТ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базы заданий, доставка экзаменационных книжек до управления образования, сканирование листов-ответов, выдача результатов тестирования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июня</a:t>
                      </a:r>
                      <a:endParaRPr lang="ru-RU" sz="18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51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6B55985-99B3-41D5-912D-A6EAD4152E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TS010220213 (1)</Template>
  <TotalTime>0</TotalTime>
  <Words>1196</Words>
  <Application>Microsoft Office PowerPoint</Application>
  <PresentationFormat>Экран (4:3)</PresentationFormat>
  <Paragraphs>291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Презентация PowerPoint</vt:lpstr>
      <vt:lpstr>Пятидневная учебная неделя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2013-11-08T04:37:53Z</dcterms:created>
  <dcterms:modified xsi:type="dcterms:W3CDTF">2016-08-23T09:37:15Z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TC102202139990</vt:lpwstr>
  </property>
</Properties>
</file>