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0"/>
  </p:handoutMasterIdLst>
  <p:sldIdLst>
    <p:sldId id="256" r:id="rId2"/>
    <p:sldId id="257" r:id="rId3"/>
    <p:sldId id="274" r:id="rId4"/>
    <p:sldId id="258" r:id="rId5"/>
    <p:sldId id="259" r:id="rId6"/>
    <p:sldId id="260" r:id="rId7"/>
    <p:sldId id="261" r:id="rId8"/>
    <p:sldId id="262" r:id="rId9"/>
    <p:sldId id="263" r:id="rId10"/>
    <p:sldId id="271" r:id="rId11"/>
    <p:sldId id="272" r:id="rId12"/>
    <p:sldId id="264" r:id="rId13"/>
    <p:sldId id="265" r:id="rId14"/>
    <p:sldId id="266" r:id="rId15"/>
    <p:sldId id="267" r:id="rId16"/>
    <p:sldId id="268" r:id="rId17"/>
    <p:sldId id="270" r:id="rId18"/>
    <p:sldId id="26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-318" y="-2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26332" y="423243"/>
            <a:ext cx="5436693" cy="485870"/>
          </a:xfrm>
        </p:spPr>
        <p:txBody>
          <a:bodyPr>
            <a:noAutofit/>
          </a:bodyPr>
          <a:lstStyle/>
          <a:p>
            <a:pPr algn="l"/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  <a:p>
            <a:pPr algn="l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«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ДИФФЕРЕНЦИАЦИЯ И ИНДИВИДУАЛИЗАЦИЯ  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ОБУЧЕНИЯ </a:t>
            </a:r>
          </a:p>
          <a:p>
            <a:pPr algn="l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КАК </a:t>
            </a: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</a:rPr>
              <a:t>СРЕДСТВО ЭФФЕКТИВНОСТИ РАЗВИТИЯ ПОТЕНЦИАЛА ШКОЛЬНИКА»</a:t>
            </a:r>
          </a:p>
          <a:p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933288"/>
              </p:ext>
            </p:extLst>
          </p:nvPr>
        </p:nvGraphicFramePr>
        <p:xfrm>
          <a:off x="95252" y="158927"/>
          <a:ext cx="8934448" cy="6331500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1673199"/>
                <a:gridCol w="2024616"/>
                <a:gridCol w="2225121"/>
                <a:gridCol w="3011512"/>
              </a:tblGrid>
              <a:tr h="49730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Тема </a:t>
                      </a:r>
                      <a:r>
                        <a:rPr lang="ru-RU" sz="1400" dirty="0">
                          <a:effectLst/>
                        </a:rPr>
                        <a:t>урока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1 уровень-репродуктивный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2 уровень-аналитико-синтетический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</a:rPr>
                        <a:t>3 уровень - продуктивный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</a:tr>
              <a:tr h="637446"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Тема</a:t>
                      </a:r>
                      <a:r>
                        <a:rPr lang="ru-RU" sz="1400" kern="1200" dirty="0" smtClean="0">
                          <a:effectLst/>
                        </a:rPr>
                        <a:t>:</a:t>
                      </a:r>
                      <a:r>
                        <a:rPr lang="ru-RU" sz="1400" kern="1200" baseline="0" dirty="0" smtClean="0">
                          <a:effectLst/>
                        </a:rPr>
                        <a:t> </a:t>
                      </a:r>
                      <a:r>
                        <a:rPr lang="ru-RU" sz="1400" kern="1200" dirty="0" smtClean="0">
                          <a:effectLst/>
                        </a:rPr>
                        <a:t>«</a:t>
                      </a:r>
                      <a:r>
                        <a:rPr lang="ru-RU" sz="1400" kern="1200" dirty="0">
                          <a:effectLst/>
                        </a:rPr>
                        <a:t>Вулканы», </a:t>
                      </a:r>
                      <a:endParaRPr lang="ru-RU" sz="1400" dirty="0">
                        <a:effectLst/>
                      </a:endParaRPr>
                    </a:p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7 </a:t>
                      </a:r>
                      <a:r>
                        <a:rPr lang="ru-RU" sz="1400" kern="1200" dirty="0">
                          <a:effectLst/>
                        </a:rPr>
                        <a:t>класс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Что такое вулкан? Назовите их виды.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Объясните, чем отличается гейзер от вулкана. 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Что является причиной извержения вулкана? Как происходит процесс? 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</a:tr>
              <a:tr h="786572"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Тема</a:t>
                      </a:r>
                      <a:r>
                        <a:rPr lang="ru-RU" sz="1400" kern="1200" dirty="0" smtClean="0">
                          <a:effectLst/>
                        </a:rPr>
                        <a:t>:</a:t>
                      </a:r>
                      <a:r>
                        <a:rPr lang="ru-RU" sz="1400" kern="1200" baseline="0" dirty="0" smtClean="0">
                          <a:effectLst/>
                        </a:rPr>
                        <a:t> </a:t>
                      </a:r>
                      <a:r>
                        <a:rPr lang="ru-RU" sz="1400" kern="1200" dirty="0" smtClean="0">
                          <a:effectLst/>
                        </a:rPr>
                        <a:t>«</a:t>
                      </a:r>
                      <a:r>
                        <a:rPr lang="ru-RU" sz="1400" kern="1200" dirty="0">
                          <a:effectLst/>
                        </a:rPr>
                        <a:t>Озёра»,</a:t>
                      </a:r>
                      <a:br>
                        <a:rPr lang="ru-RU" sz="1400" kern="1200" dirty="0">
                          <a:effectLst/>
                        </a:rPr>
                      </a:br>
                      <a:r>
                        <a:rPr lang="ru-RU" sz="1400" kern="1200" dirty="0" smtClean="0">
                          <a:effectLst/>
                        </a:rPr>
                        <a:t>7 </a:t>
                      </a:r>
                      <a:r>
                        <a:rPr lang="ru-RU" sz="1400" kern="1200" dirty="0">
                          <a:effectLst/>
                        </a:rPr>
                        <a:t>класс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</a:rPr>
                        <a:t>Что такое озеро? Назовите виды озер по происхождению.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Объясните, чем отличается озеро от реки, моря, пруда.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Почему западная часть о. Балхаш пресная, а восточная – солёная. Каспий – это озеро или море?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</a:tr>
              <a:tr h="786572"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Тема</a:t>
                      </a:r>
                      <a:r>
                        <a:rPr lang="ru-RU" sz="1400" kern="1200" dirty="0" smtClean="0">
                          <a:effectLst/>
                        </a:rPr>
                        <a:t>: «</a:t>
                      </a:r>
                      <a:r>
                        <a:rPr lang="ru-RU" sz="1400" kern="1200" dirty="0">
                          <a:effectLst/>
                        </a:rPr>
                        <a:t>Антарктида», </a:t>
                      </a:r>
                      <a:endParaRPr lang="ru-RU" sz="1400" dirty="0">
                        <a:effectLst/>
                      </a:endParaRPr>
                    </a:p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7 класс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</a:rPr>
                        <a:t>Расскажите об органическом мире материка.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Объясните сходство и различие между пустынями Африки и Антарктиды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Установите закономерности взаимосвязи жизни животных материка с океаном.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</a:tr>
              <a:tr h="849928"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Тема: </a:t>
                      </a:r>
                      <a:r>
                        <a:rPr lang="ru-RU" sz="1400" kern="1200" baseline="0" dirty="0" smtClean="0">
                          <a:effectLst/>
                        </a:rPr>
                        <a:t> </a:t>
                      </a:r>
                      <a:r>
                        <a:rPr lang="ru-RU" sz="1400" kern="1200" dirty="0" smtClean="0">
                          <a:effectLst/>
                        </a:rPr>
                        <a:t>«</a:t>
                      </a:r>
                      <a:r>
                        <a:rPr lang="ru-RU" sz="1400" kern="1200" dirty="0">
                          <a:effectLst/>
                        </a:rPr>
                        <a:t>Природные зоны </a:t>
                      </a:r>
                      <a:r>
                        <a:rPr lang="ru-RU" sz="1400" kern="1200" dirty="0" smtClean="0">
                          <a:effectLst/>
                        </a:rPr>
                        <a:t>РК»,</a:t>
                      </a:r>
                      <a:endParaRPr lang="ru-RU" sz="1400" dirty="0">
                        <a:effectLst/>
                      </a:endParaRPr>
                    </a:p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8 класс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>
                          <a:effectLst/>
                        </a:rPr>
                        <a:t>Дать характеристику природной зоны по плану. 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Сравните природные зоны </a:t>
                      </a:r>
                      <a:r>
                        <a:rPr lang="ru-RU" sz="1400" kern="1200" dirty="0" smtClean="0">
                          <a:effectLst/>
                        </a:rPr>
                        <a:t>пустыни</a:t>
                      </a:r>
                      <a:r>
                        <a:rPr lang="ru-RU" sz="1400" kern="1200" baseline="0" dirty="0" smtClean="0">
                          <a:effectLst/>
                        </a:rPr>
                        <a:t> и полупустыни</a:t>
                      </a:r>
                      <a:r>
                        <a:rPr lang="ru-RU" sz="1400" kern="1200" dirty="0" smtClean="0">
                          <a:effectLst/>
                        </a:rPr>
                        <a:t>. 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Назовите все безлесные природные зоны страны, где они расположены, укажите черты сходства и различий.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</a:tr>
              <a:tr h="816146"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Тема</a:t>
                      </a:r>
                      <a:r>
                        <a:rPr lang="ru-RU" sz="1400" kern="1200" dirty="0" smtClean="0">
                          <a:effectLst/>
                        </a:rPr>
                        <a:t>:</a:t>
                      </a:r>
                      <a:r>
                        <a:rPr lang="ru-RU" sz="1400" kern="1200" baseline="0" dirty="0" smtClean="0">
                          <a:effectLst/>
                        </a:rPr>
                        <a:t> </a:t>
                      </a:r>
                      <a:r>
                        <a:rPr lang="ru-RU" sz="1400" kern="1200" dirty="0" smtClean="0">
                          <a:effectLst/>
                        </a:rPr>
                        <a:t>«</a:t>
                      </a:r>
                      <a:r>
                        <a:rPr lang="ru-RU" sz="1400" kern="1200" dirty="0">
                          <a:effectLst/>
                        </a:rPr>
                        <a:t>Электроэнергетика»,</a:t>
                      </a:r>
                      <a:endParaRPr lang="ru-RU" sz="1400" dirty="0">
                        <a:effectLst/>
                      </a:endParaRPr>
                    </a:p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9 класс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Назвать крупнейшие ГЭС, факторы их размещения.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 чем преимущества и недостатки строительства ГЭС?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Как вы считаете, рационально ли строить ГЭС в </a:t>
                      </a:r>
                      <a:r>
                        <a:rPr lang="ru-RU" sz="1400" dirty="0" smtClean="0">
                          <a:effectLst/>
                        </a:rPr>
                        <a:t>Костанайской</a:t>
                      </a:r>
                      <a:r>
                        <a:rPr lang="ru-RU" sz="1400" baseline="0" dirty="0" smtClean="0">
                          <a:effectLst/>
                        </a:rPr>
                        <a:t> области</a:t>
                      </a:r>
                      <a:r>
                        <a:rPr lang="ru-RU" sz="1400" dirty="0" smtClean="0">
                          <a:effectLst/>
                        </a:rPr>
                        <a:t>?</a:t>
                      </a:r>
                      <a:endParaRPr lang="ru-RU" sz="1400" dirty="0">
                        <a:effectLst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Ответ обоснуйте.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</a:tr>
              <a:tr h="816146"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Тема:</a:t>
                      </a:r>
                      <a:endParaRPr lang="ru-RU" sz="1400" dirty="0">
                        <a:effectLst/>
                      </a:endParaRPr>
                    </a:p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«Мировое хозяйство», </a:t>
                      </a:r>
                      <a:endParaRPr lang="ru-RU" sz="1400" dirty="0">
                        <a:effectLst/>
                      </a:endParaRPr>
                    </a:p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10 класс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Определить отрасли международной специализации.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Установить соответствие стран и видов экспортной продукции.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Определить влияние НТР на международную специализацию отдельных стран.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</a:tr>
              <a:tr h="1048763"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</a:rPr>
                        <a:t>Тема:</a:t>
                      </a:r>
                      <a:endParaRPr lang="ru-RU" sz="1400" dirty="0">
                        <a:effectLst/>
                      </a:endParaRPr>
                    </a:p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"Трудовые ресурсы и занятость населения", 11 класс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Проанализировать возрастную пирамиду развитых стран.</a:t>
                      </a:r>
                      <a:endParaRPr lang="ru-RU" sz="1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Сравнить возрастную пирамиду развитых и развивающихся стран.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Проанализировать изменения в структуре занятости населения в отдельных странах мира. Составить прогноз предполагаемых изменений.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8851" marR="38851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599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695325"/>
          </a:xfrm>
        </p:spPr>
        <p:txBody>
          <a:bodyPr>
            <a:normAutofit/>
          </a:bodyPr>
          <a:lstStyle/>
          <a:p>
            <a:pPr algn="ctr"/>
            <a:r>
              <a:rPr lang="ru-RU" sz="1400" b="1" dirty="0" smtClean="0">
                <a:latin typeface="+mn-lt"/>
                <a:cs typeface="Times New Roman" pitchFamily="18" charset="0"/>
              </a:rPr>
              <a:t>СИСТЕМА  ЗАДАНИЙ  ПОВЫШЕННОЙ СЛОЖНОСТИ</a:t>
            </a:r>
            <a:endParaRPr lang="ru-RU" sz="1400" b="1" dirty="0">
              <a:latin typeface="+mn-lt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3280371"/>
              </p:ext>
            </p:extLst>
          </p:nvPr>
        </p:nvGraphicFramePr>
        <p:xfrm>
          <a:off x="342900" y="607060"/>
          <a:ext cx="8572500" cy="6109970"/>
        </p:xfrm>
        <a:graphic>
          <a:graphicData uri="http://schemas.openxmlformats.org/drawingml/2006/table">
            <a:tbl>
              <a:tblPr firstRow="1" firstCol="1" bandRow="1"/>
              <a:tblGrid>
                <a:gridCol w="2109306"/>
                <a:gridCol w="646319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Тип</a:t>
                      </a:r>
                    </a:p>
                  </a:txBody>
                  <a:tcPr marL="47345" marR="47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Примеры заданий</a:t>
                      </a:r>
                    </a:p>
                  </a:txBody>
                  <a:tcPr marL="47345" marR="47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989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1. Задание на моделирование </a:t>
                      </a: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географических </a:t>
                      </a:r>
                      <a:r>
                        <a:rPr lang="ru-RU" sz="14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ситуаций и явлений.</a:t>
                      </a:r>
                    </a:p>
                  </a:txBody>
                  <a:tcPr marL="47345" marR="47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1. Покажите примерно на схеме, как располагались бы климатические пояса в Южной Америки, если бы она пересекалась экватором в южной части материка?</a:t>
                      </a:r>
                      <a:br>
                        <a:rPr lang="ru-RU" sz="14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</a:br>
                      <a:r>
                        <a:rPr lang="ru-RU" sz="14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2. Покажите примерно на схеме, как располагались бы природные зоны в Австралии, если бы она пересекалась экватором.</a:t>
                      </a:r>
                    </a:p>
                  </a:txBody>
                  <a:tcPr marL="47345" marR="47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34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2. Задания на группировку объектов</a:t>
                      </a:r>
                    </a:p>
                  </a:txBody>
                  <a:tcPr marL="47345" marR="47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1. Разделите предложенные объекты Африки на группы, дайте название каждой группе.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2. Проведите группировку предложенных растений и животных Северной Америки по их принадлежности к природным зонам.</a:t>
                      </a:r>
                    </a:p>
                  </a:txBody>
                  <a:tcPr marL="47345" marR="47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9597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3. Задания на поиск причинно-следственных связей, составление  цепочек</a:t>
                      </a:r>
                      <a:r>
                        <a:rPr lang="ru-RU" sz="1400" b="1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7345" marR="47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Составьте причинно-следственную цепочку из следующих утверждений, например: 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1. На экваторе выпадает наибольшее количество осадков.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2. Австралию почти посередине пересекает южный тропик.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3. Ведущее место в сельском хозяйстве Австралийского союза занимает овцеводство</a:t>
                      </a:r>
                      <a:r>
                        <a:rPr lang="ru-RU" sz="14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.</a:t>
                      </a:r>
                    </a:p>
                  </a:txBody>
                  <a:tcPr marL="47345" marR="47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5. Задания проверочного характера на развитие памяти, умения представлять карту.</a:t>
                      </a:r>
                    </a:p>
                  </a:txBody>
                  <a:tcPr marL="47345" marR="47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1. Вам предстоит совершить путешествие по Дальнему Востоку. Напишите названия предложенных природных объектов в последовательности с севера на юг.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2. Начертите по памяти контуры одного из материков.</a:t>
                      </a:r>
                      <a:br>
                        <a:rPr lang="ru-RU" sz="14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</a:br>
                      <a:r>
                        <a:rPr lang="ru-RU" sz="14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3. Подпишите названия крупнейших гор, равнин, рек, озер на контурной карте.</a:t>
                      </a:r>
                    </a:p>
                  </a:txBody>
                  <a:tcPr marL="47345" marR="47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191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6. Задания на составление, сравнение изученных объектов.</a:t>
                      </a:r>
                    </a:p>
                  </a:txBody>
                  <a:tcPr marL="47345" marR="47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1. Приведите примеры рек мира, имеющих режим, сходный с режимом Меконг. Назовите причины сходства.</a:t>
                      </a:r>
                      <a:br>
                        <a:rPr lang="ru-RU" sz="14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</a:br>
                      <a:r>
                        <a:rPr lang="ru-RU" sz="14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2. Где, в Австралии или Южной Америке, большую площадь занимают пустыни, где – наименьшую и почему?</a:t>
                      </a:r>
                    </a:p>
                  </a:txBody>
                  <a:tcPr marL="47345" marR="47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191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7. Задания на прогнозирование географических ситуаций.</a:t>
                      </a:r>
                    </a:p>
                  </a:txBody>
                  <a:tcPr marL="47345" marR="47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Потепление климата на Земле обозначило проблему спасения населения прибрежных территорий от затопления.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Задание: на географической карте найти свободные территории, где можно разместить население.</a:t>
                      </a:r>
                    </a:p>
                  </a:txBody>
                  <a:tcPr marL="47345" marR="4734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019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64462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n-lt"/>
                <a:ea typeface="+mn-ea"/>
                <a:cs typeface="+mn-cs"/>
              </a:rPr>
              <a:t>ДОМАШНЕЕ ЗАДАНИЕ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2401" y="1715065"/>
            <a:ext cx="822007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/>
              <a:t>Пример 1. </a:t>
            </a:r>
          </a:p>
          <a:p>
            <a:r>
              <a:rPr lang="ru-RU" sz="1500" b="1" dirty="0"/>
              <a:t>1 уровень. </a:t>
            </a:r>
            <a:r>
              <a:rPr lang="ru-RU" sz="1500" dirty="0"/>
              <a:t>Изучить текст параграфа. Ответить на вопросы.</a:t>
            </a:r>
          </a:p>
          <a:p>
            <a:r>
              <a:rPr lang="ru-RU" sz="1500" b="1" dirty="0"/>
              <a:t>2 уровень. </a:t>
            </a:r>
            <a:r>
              <a:rPr lang="ru-RU" sz="1500" dirty="0"/>
              <a:t>На контурную карту нанести предлагаемые географические объекты. Сравнить определенные объекты и сделать выводы.</a:t>
            </a:r>
          </a:p>
          <a:p>
            <a:r>
              <a:rPr lang="ru-RU" sz="1500" b="1" dirty="0"/>
              <a:t>3 уровень.</a:t>
            </a:r>
            <a:r>
              <a:rPr lang="ru-RU" sz="1500" dirty="0"/>
              <a:t> Используя дополнительную литературу, подобрать интересные факты по данной теме, провести мини-исследование (например, составить туристический маршрут по изученным объектам экономического района Казахстана) и подготовить выступление. </a:t>
            </a:r>
          </a:p>
          <a:p>
            <a:r>
              <a:rPr lang="ru-RU" sz="1500" dirty="0"/>
              <a:t> </a:t>
            </a:r>
          </a:p>
          <a:p>
            <a:pPr algn="ctr"/>
            <a:r>
              <a:rPr lang="ru-RU" sz="1500" b="1" dirty="0"/>
              <a:t>Пример 2. Творческое домашнее задание. </a:t>
            </a:r>
          </a:p>
          <a:p>
            <a:r>
              <a:rPr lang="ru-RU" sz="1500" dirty="0"/>
              <a:t> </a:t>
            </a:r>
          </a:p>
          <a:p>
            <a:r>
              <a:rPr lang="ru-RU" sz="1500" b="1" dirty="0"/>
              <a:t>Творческое задание 1.</a:t>
            </a:r>
          </a:p>
          <a:p>
            <a:r>
              <a:rPr lang="ru-RU" sz="1500" dirty="0"/>
              <a:t> Тема «Природные зоны Африки»,</a:t>
            </a:r>
          </a:p>
          <a:p>
            <a:r>
              <a:rPr lang="ru-RU" sz="1500" dirty="0"/>
              <a:t>1. Сочинение «Как я заблудился в экваториальном лесу»</a:t>
            </a:r>
          </a:p>
          <a:p>
            <a:r>
              <a:rPr lang="ru-RU" sz="1500" dirty="0"/>
              <a:t>2. Рисунки с растительным и животным миром Африки</a:t>
            </a:r>
          </a:p>
          <a:p>
            <a:r>
              <a:rPr lang="ru-RU" sz="1500" dirty="0"/>
              <a:t>3. Стихи</a:t>
            </a:r>
          </a:p>
          <a:p>
            <a:r>
              <a:rPr lang="ru-RU" sz="1500" dirty="0"/>
              <a:t>4. Кроссворды</a:t>
            </a:r>
          </a:p>
          <a:p>
            <a:r>
              <a:rPr lang="ru-RU" sz="1500" dirty="0"/>
              <a:t>5. Презентации и т.д. </a:t>
            </a:r>
          </a:p>
          <a:p>
            <a:r>
              <a:rPr lang="ru-RU" sz="1500" dirty="0"/>
              <a:t> </a:t>
            </a:r>
          </a:p>
          <a:p>
            <a:r>
              <a:rPr lang="ru-RU" sz="1500" b="1" dirty="0"/>
              <a:t>Творческое задание 2.</a:t>
            </a:r>
          </a:p>
          <a:p>
            <a:r>
              <a:rPr lang="ru-RU" sz="1500" dirty="0"/>
              <a:t>Тема: Проект «География моих путешествий</a:t>
            </a:r>
            <a:r>
              <a:rPr lang="ru-RU" sz="1500" dirty="0" smtClean="0"/>
              <a:t>»</a:t>
            </a:r>
            <a:endParaRPr lang="ru-RU" sz="1500" dirty="0"/>
          </a:p>
        </p:txBody>
      </p:sp>
      <p:pic>
        <p:nvPicPr>
          <p:cNvPr id="4098" name="Picture 2" descr="https://us.123rf.com/450wm/coramax/coramax1301/coramax130100039/17100054-3d-people-man-person-with-paintbrush-painter.jpg?ver=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796" y="4459028"/>
            <a:ext cx="2068447" cy="23989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305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8346" y="6279"/>
            <a:ext cx="7302776" cy="106714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n-lt"/>
                <a:ea typeface="+mn-ea"/>
                <a:cs typeface="+mn-cs"/>
              </a:rPr>
              <a:t>ТУРЦИЯ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11" t="18010" r="3092" b="12665"/>
          <a:stretch/>
        </p:blipFill>
        <p:spPr bwMode="auto">
          <a:xfrm>
            <a:off x="390764" y="914398"/>
            <a:ext cx="8328995" cy="5754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49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2065" y="130286"/>
            <a:ext cx="6805820" cy="91702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n-lt"/>
                <a:ea typeface="+mn-ea"/>
                <a:cs typeface="+mn-cs"/>
              </a:rPr>
              <a:t>ЕГИПЕТ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4" t="16371" r="8619" b="18564"/>
          <a:stretch/>
        </p:blipFill>
        <p:spPr bwMode="auto">
          <a:xfrm>
            <a:off x="583661" y="941696"/>
            <a:ext cx="8035046" cy="5761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92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4691" y="391601"/>
            <a:ext cx="5888882" cy="685461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n-lt"/>
                <a:ea typeface="+mn-ea"/>
                <a:cs typeface="+mn-cs"/>
              </a:rPr>
              <a:t>ФРАНЦИЯ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06" t="21829" r="10560" b="17864"/>
          <a:stretch/>
        </p:blipFill>
        <p:spPr bwMode="auto">
          <a:xfrm>
            <a:off x="859809" y="1265273"/>
            <a:ext cx="7518647" cy="54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947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7395" y="269435"/>
            <a:ext cx="7886700" cy="104900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n-lt"/>
                <a:ea typeface="+mn-ea"/>
                <a:cs typeface="+mn-cs"/>
              </a:rPr>
              <a:t>В гостях хорошо, а дома лучше </a:t>
            </a: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n-lt"/>
                <a:ea typeface="+mn-ea"/>
                <a:cs typeface="+mn-cs"/>
              </a:rPr>
              <a:t>!!!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+mn-lt"/>
              <a:ea typeface="+mn-ea"/>
              <a:cs typeface="+mn-cs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72" t="14709" r="5344" b="15463"/>
          <a:stretch/>
        </p:blipFill>
        <p:spPr bwMode="auto">
          <a:xfrm>
            <a:off x="1200746" y="1310094"/>
            <a:ext cx="6879999" cy="5159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729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10" t="16651" r="4962" b="12826"/>
          <a:stretch/>
        </p:blipFill>
        <p:spPr bwMode="auto">
          <a:xfrm>
            <a:off x="583324" y="873417"/>
            <a:ext cx="8008883" cy="5858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124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08422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n-lt"/>
                <a:ea typeface="+mn-ea"/>
                <a:cs typeface="+mn-cs"/>
              </a:rPr>
              <a:t>Наурзумский заповедник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82" t="14062" r="5156" b="14648"/>
          <a:stretch/>
        </p:blipFill>
        <p:spPr bwMode="auto">
          <a:xfrm>
            <a:off x="942976" y="1276350"/>
            <a:ext cx="7267574" cy="507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363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24325" y="3176111"/>
            <a:ext cx="4572000" cy="186204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300" b="1" dirty="0"/>
              <a:t>Людей неинтересных в мире нет. </a:t>
            </a:r>
            <a:br>
              <a:rPr lang="ru-RU" sz="2300" b="1" dirty="0"/>
            </a:br>
            <a:r>
              <a:rPr lang="ru-RU" sz="2300" b="1" dirty="0"/>
              <a:t>Их судьбы – как истории планет. </a:t>
            </a:r>
            <a:br>
              <a:rPr lang="ru-RU" sz="2300" b="1" dirty="0"/>
            </a:br>
            <a:r>
              <a:rPr lang="ru-RU" sz="2300" b="1" dirty="0"/>
              <a:t>У каждой все особое, свое, </a:t>
            </a:r>
            <a:br>
              <a:rPr lang="ru-RU" sz="2300" b="1" dirty="0"/>
            </a:br>
            <a:r>
              <a:rPr lang="ru-RU" sz="2300" b="1" dirty="0"/>
              <a:t>И нет планет, похожих на нее.</a:t>
            </a:r>
          </a:p>
          <a:p>
            <a:r>
              <a:rPr lang="ru-RU" sz="2300" b="1" dirty="0" smtClean="0"/>
              <a:t>                                         </a:t>
            </a:r>
            <a:r>
              <a:rPr lang="ru-RU" sz="2300" b="1" dirty="0" err="1" smtClean="0"/>
              <a:t>Е.Евтушенко</a:t>
            </a:r>
            <a:endParaRPr lang="ru-RU" sz="23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" y="4162425"/>
            <a:ext cx="3264930" cy="2695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2996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3022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752475"/>
            <a:ext cx="7886700" cy="5424488"/>
          </a:xfrm>
        </p:spPr>
        <p:txBody>
          <a:bodyPr/>
          <a:lstStyle/>
          <a:p>
            <a:pPr marL="342900" lvl="0" indent="-342900" algn="just">
              <a:buFont typeface="Arial"/>
              <a:buChar char="•"/>
              <a:tabLst>
                <a:tab pos="457200" algn="l"/>
              </a:tabLst>
            </a:pPr>
            <a:r>
              <a:rPr lang="ru-RU" sz="2400" b="1" u="sng" dirty="0">
                <a:solidFill>
                  <a:prstClr val="black"/>
                </a:solidFill>
              </a:rPr>
              <a:t>I</a:t>
            </a:r>
            <a:r>
              <a:rPr lang="ru-RU" sz="2400" dirty="0">
                <a:solidFill>
                  <a:prstClr val="black"/>
                </a:solidFill>
              </a:rPr>
              <a:t> 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Репродуктивный уровень.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Ученик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может дать определения простым терминам, перечислить или назвать процессы и явления,  применять  по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алгоритму.</a:t>
            </a:r>
            <a:endParaRPr lang="ru-RU" sz="2000" dirty="0">
              <a:latin typeface="Times New Roman"/>
              <a:ea typeface="Times New Roman"/>
              <a:cs typeface="Times New Roman"/>
            </a:endParaRPr>
          </a:p>
          <a:p>
            <a:pPr marL="342900" lvl="0" indent="-342900" algn="just">
              <a:buFont typeface="Arial"/>
              <a:buChar char="•"/>
              <a:tabLst>
                <a:tab pos="457200" algn="l"/>
              </a:tabLst>
            </a:pPr>
            <a:r>
              <a:rPr lang="ru-RU" sz="2400" b="1" u="sng" dirty="0" smtClean="0">
                <a:solidFill>
                  <a:prstClr val="black"/>
                </a:solidFill>
              </a:rPr>
              <a:t>II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Аналитико 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синтетический уровень.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Учащийся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может анализировать и обобщать  знания, умеет давать характеристику процессам и показывать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взаимосвязи. </a:t>
            </a:r>
          </a:p>
          <a:p>
            <a:pPr marL="342900" lvl="0" indent="-342900" algn="just">
              <a:buFont typeface="Arial"/>
              <a:buChar char="•"/>
              <a:tabLst>
                <a:tab pos="457200" algn="l"/>
              </a:tabLst>
            </a:pPr>
            <a:r>
              <a:rPr lang="ru-RU" sz="2400" b="1" u="sng" dirty="0">
                <a:solidFill>
                  <a:prstClr val="black"/>
                </a:solidFill>
                <a:ea typeface="Calibri"/>
              </a:rPr>
              <a:t> </a:t>
            </a:r>
            <a:r>
              <a:rPr lang="ru-RU" sz="2400" b="1" u="sng" dirty="0" smtClean="0">
                <a:solidFill>
                  <a:prstClr val="black"/>
                </a:solidFill>
                <a:ea typeface="Calibri"/>
              </a:rPr>
              <a:t>III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 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Творческий </a:t>
            </a:r>
            <a:r>
              <a:rPr lang="ru-RU" sz="24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уровень.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ченик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способен не только назвать, проанализировать процессы и явления, но дать логическое объяснение, почему происходит данное </a:t>
            </a:r>
            <a:r>
              <a:rPr lang="ru-RU" sz="24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явление, </a:t>
            </a:r>
            <a:r>
              <a:rPr lang="ru-RU" sz="24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 какими иными явлениями или процессами это связано. </a:t>
            </a:r>
            <a:endParaRPr lang="ru-RU" sz="2000" dirty="0">
              <a:latin typeface="Times New Roman"/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1341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3437" y="269877"/>
            <a:ext cx="7886700" cy="91122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n-lt"/>
                <a:ea typeface="+mn-ea"/>
                <a:cs typeface="+mn-cs"/>
              </a:rPr>
              <a:t>ИЗУЧЕНИЕ НОВОГО МАТЕРИАЛА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81001" y="1304925"/>
            <a:ext cx="8582024" cy="45005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/>
              <a:t>Пример 1. </a:t>
            </a:r>
            <a:endParaRPr lang="ru-RU" sz="2000" b="1" dirty="0" smtClean="0"/>
          </a:p>
          <a:p>
            <a:pPr marL="0" indent="0">
              <a:buNone/>
            </a:pPr>
            <a:r>
              <a:rPr lang="ru-RU" sz="2000" b="1" dirty="0" smtClean="0"/>
              <a:t>Дифференцированные </a:t>
            </a:r>
            <a:r>
              <a:rPr lang="ru-RU" sz="2000" b="1" dirty="0"/>
              <a:t>карточки - задания </a:t>
            </a:r>
            <a:r>
              <a:rPr lang="ru-RU" sz="2000" dirty="0"/>
              <a:t> </a:t>
            </a:r>
            <a:r>
              <a:rPr lang="ru-RU" sz="2000" b="1" dirty="0" smtClean="0"/>
              <a:t>по </a:t>
            </a:r>
            <a:r>
              <a:rPr lang="ru-RU" sz="2000" b="1" dirty="0"/>
              <a:t>теме «Климатообразующие факторы», 8 класс</a:t>
            </a:r>
            <a:endParaRPr lang="ru-RU" sz="2000" dirty="0"/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6" y="3296120"/>
            <a:ext cx="2157414" cy="274273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4051671" y="2556361"/>
            <a:ext cx="11512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/>
              <a:t>Карточка 1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8500" y="3439465"/>
            <a:ext cx="5562600" cy="27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sz="1500" dirty="0" smtClean="0"/>
              <a:t>1. Закончите </a:t>
            </a:r>
            <a:r>
              <a:rPr lang="ru-RU" sz="1500" dirty="0"/>
              <a:t>фразу:  «Совокупность всего поступающего на Землю солнечного излучения называют ….</a:t>
            </a:r>
          </a:p>
          <a:p>
            <a:pPr marL="228600">
              <a:lnSpc>
                <a:spcPct val="115000"/>
              </a:lnSpc>
              <a:spcAft>
                <a:spcPts val="0"/>
              </a:spcAft>
            </a:pPr>
            <a:r>
              <a:rPr lang="ru-RU" sz="1500" dirty="0"/>
              <a:t>2. Что изображено на рисунке? Какую погоду он приносит летом?</a:t>
            </a:r>
          </a:p>
          <a:p>
            <a:pPr marL="228600" algn="just">
              <a:lnSpc>
                <a:spcPct val="115000"/>
              </a:lnSpc>
              <a:spcAft>
                <a:spcPts val="0"/>
              </a:spcAft>
            </a:pPr>
            <a:r>
              <a:rPr lang="ru-RU" sz="1500" dirty="0"/>
              <a:t>3</a:t>
            </a:r>
            <a:r>
              <a:rPr lang="ru-RU" sz="1500" dirty="0" smtClean="0"/>
              <a:t>. Что </a:t>
            </a:r>
            <a:r>
              <a:rPr lang="ru-RU" sz="1500" dirty="0"/>
              <a:t>такое атмосферный фронт?</a:t>
            </a:r>
          </a:p>
          <a:p>
            <a:pPr marL="228600" algn="just">
              <a:lnSpc>
                <a:spcPct val="115000"/>
              </a:lnSpc>
              <a:spcAft>
                <a:spcPts val="0"/>
              </a:spcAft>
            </a:pPr>
            <a:r>
              <a:rPr lang="ru-RU" sz="1500" dirty="0" smtClean="0"/>
              <a:t>4.Какие </a:t>
            </a:r>
            <a:r>
              <a:rPr lang="ru-RU" sz="1500" dirty="0"/>
              <a:t>факторы влияют на формирование климата Казахстана?</a:t>
            </a:r>
          </a:p>
          <a:p>
            <a:pPr marL="228600" algn="just">
              <a:lnSpc>
                <a:spcPct val="115000"/>
              </a:lnSpc>
              <a:spcAft>
                <a:spcPts val="0"/>
              </a:spcAft>
            </a:pPr>
            <a:r>
              <a:rPr lang="ru-RU" sz="1500" dirty="0"/>
              <a:t>5</a:t>
            </a:r>
            <a:r>
              <a:rPr lang="ru-RU" sz="1500" dirty="0" smtClean="0"/>
              <a:t>. Какую </a:t>
            </a:r>
            <a:r>
              <a:rPr lang="ru-RU" sz="1500" dirty="0"/>
              <a:t>погоду приносят арктические воздушные массы?</a:t>
            </a:r>
          </a:p>
          <a:p>
            <a:pPr marL="228600" algn="just">
              <a:lnSpc>
                <a:spcPct val="115000"/>
              </a:lnSpc>
              <a:spcAft>
                <a:spcPts val="0"/>
              </a:spcAft>
            </a:pPr>
            <a:r>
              <a:rPr lang="ru-RU" sz="1500" dirty="0"/>
              <a:t>Почему они свободно проникают на территорию Казахстана?</a:t>
            </a:r>
          </a:p>
          <a:p>
            <a:pPr marL="228600" algn="just">
              <a:lnSpc>
                <a:spcPct val="115000"/>
              </a:lnSpc>
              <a:spcAft>
                <a:spcPts val="0"/>
              </a:spcAft>
            </a:pPr>
            <a:r>
              <a:rPr lang="ru-RU" sz="1500" dirty="0"/>
              <a:t>6. В каких единицах измеряется солнечная радиация?</a:t>
            </a:r>
          </a:p>
        </p:txBody>
      </p:sp>
    </p:spTree>
    <p:extLst>
      <p:ext uri="{BB962C8B-B14F-4D97-AF65-F5344CB8AC3E}">
        <p14:creationId xmlns:p14="http://schemas.microsoft.com/office/powerpoint/2010/main" val="346294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04021" y="2549009"/>
            <a:ext cx="12692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Карточка 2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19425" y="3167688"/>
            <a:ext cx="59055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500" dirty="0"/>
              <a:t>Какую радиацию мы называем суммарной?</a:t>
            </a:r>
          </a:p>
          <a:p>
            <a:pPr lvl="0"/>
            <a:r>
              <a:rPr lang="ru-RU" sz="1500" dirty="0"/>
              <a:t>В каких единицах измеряется солнечная радиация?</a:t>
            </a:r>
          </a:p>
          <a:p>
            <a:pPr lvl="0"/>
            <a:r>
              <a:rPr lang="ru-RU" sz="1500" dirty="0"/>
              <a:t>Какое количество солнечной радиации в  ккал/см² получает юг стран</a:t>
            </a:r>
          </a:p>
          <a:p>
            <a:pPr lvl="0"/>
            <a:r>
              <a:rPr lang="ru-RU" sz="1500" dirty="0"/>
              <a:t>Расшифруйте цифровые обозначения на схеме. Какие виды солнечной радиации показаны на    схеме?</a:t>
            </a:r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l="23684" t="47989" r="50929" b="22598"/>
          <a:stretch/>
        </p:blipFill>
        <p:spPr bwMode="auto">
          <a:xfrm>
            <a:off x="581025" y="3529011"/>
            <a:ext cx="1924050" cy="2066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019425" y="4562474"/>
            <a:ext cx="4572000" cy="13388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500" dirty="0"/>
              <a:t>1.</a:t>
            </a:r>
          </a:p>
          <a:p>
            <a:r>
              <a:rPr lang="ru-RU" sz="1500" dirty="0"/>
              <a:t>2.</a:t>
            </a:r>
          </a:p>
          <a:p>
            <a:r>
              <a:rPr lang="ru-RU" sz="1500" dirty="0"/>
              <a:t>3.</a:t>
            </a:r>
          </a:p>
          <a:p>
            <a:r>
              <a:rPr lang="ru-RU" sz="1500" dirty="0"/>
              <a:t>4. прямая, рассеянная, поглощенная, отраженная</a:t>
            </a:r>
          </a:p>
          <a:p>
            <a:r>
              <a:rPr lang="ru-RU" sz="1500" dirty="0"/>
              <a:t>5. Какую погоду приносит циклон  зимой</a:t>
            </a:r>
            <a:r>
              <a:rPr lang="ru-RU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0013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57600" y="2619216"/>
            <a:ext cx="1269258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dirty="0">
                <a:latin typeface="+mn-lt"/>
                <a:ea typeface="+mn-ea"/>
                <a:cs typeface="+mn-cs"/>
              </a:rPr>
              <a:t>Карточка </a:t>
            </a:r>
            <a:r>
              <a:rPr lang="ru-RU" sz="1800" b="1" dirty="0" smtClean="0">
                <a:latin typeface="+mn-lt"/>
                <a:ea typeface="+mn-ea"/>
                <a:cs typeface="+mn-cs"/>
              </a:rPr>
              <a:t>3</a:t>
            </a:r>
            <a:endParaRPr lang="ru-RU" sz="1800" b="1" dirty="0"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" y="3357563"/>
            <a:ext cx="2028825" cy="253970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3362325" y="3357563"/>
            <a:ext cx="523875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 smtClean="0"/>
              <a:t>1. Что </a:t>
            </a:r>
            <a:r>
              <a:rPr lang="ru-RU" sz="1500" dirty="0"/>
              <a:t>изображено на рисунке? Какую погоду он приносит летом?</a:t>
            </a:r>
          </a:p>
          <a:p>
            <a:r>
              <a:rPr lang="ru-RU" sz="1500" dirty="0" smtClean="0"/>
              <a:t>2</a:t>
            </a:r>
            <a:r>
              <a:rPr lang="ru-RU" sz="1500" dirty="0"/>
              <a:t>. Назовите виды солнечной радиации.</a:t>
            </a:r>
          </a:p>
          <a:p>
            <a:r>
              <a:rPr lang="ru-RU" sz="1500" dirty="0" smtClean="0"/>
              <a:t>3</a:t>
            </a:r>
            <a:r>
              <a:rPr lang="ru-RU" sz="1500" dirty="0"/>
              <a:t>. Откуда на территорию Казахстана приходит морской   умеренный    воздух?  Какую погоду он приносит?</a:t>
            </a:r>
          </a:p>
          <a:p>
            <a:r>
              <a:rPr lang="ru-RU" sz="1500" dirty="0"/>
              <a:t>4. Поверхность столкновения двух разнородных воздушных масс называют..,?</a:t>
            </a:r>
          </a:p>
          <a:p>
            <a:r>
              <a:rPr lang="ru-RU" sz="1500" dirty="0"/>
              <a:t>5. Какая поверхность большую часть солнечных  лучей отражает?</a:t>
            </a:r>
          </a:p>
          <a:p>
            <a:r>
              <a:rPr lang="ru-RU" sz="1500" dirty="0"/>
              <a:t>6. От чего зависит отраженная радиация?</a:t>
            </a:r>
          </a:p>
        </p:txBody>
      </p:sp>
    </p:spTree>
    <p:extLst>
      <p:ext uri="{BB962C8B-B14F-4D97-AF65-F5344CB8AC3E}">
        <p14:creationId xmlns:p14="http://schemas.microsoft.com/office/powerpoint/2010/main" val="327871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99221" y="3009741"/>
            <a:ext cx="1269258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dirty="0">
                <a:latin typeface="+mn-lt"/>
                <a:ea typeface="+mn-ea"/>
                <a:cs typeface="+mn-cs"/>
              </a:rPr>
              <a:t>Карточка 4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133850" y="3985230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500" dirty="0"/>
              <a:t>1. Что такое солнечная радиация?</a:t>
            </a:r>
          </a:p>
          <a:p>
            <a:r>
              <a:rPr lang="ru-RU" sz="1500" dirty="0"/>
              <a:t>2.Назовите виды солнечной радиации.</a:t>
            </a:r>
          </a:p>
          <a:p>
            <a:r>
              <a:rPr lang="ru-RU" sz="1500" dirty="0"/>
              <a:t>3.От чего зависит величина солнечной радиации?</a:t>
            </a:r>
          </a:p>
          <a:p>
            <a:r>
              <a:rPr lang="ru-RU" sz="1500" dirty="0"/>
              <a:t>4. Какое давление в центре циклона?.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2" y="4106355"/>
            <a:ext cx="3305175" cy="154622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4133850" y="5020211"/>
            <a:ext cx="4572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500" dirty="0"/>
              <a:t>5. Что показано на схеме?</a:t>
            </a:r>
          </a:p>
          <a:p>
            <a:r>
              <a:rPr lang="ru-RU" sz="1500" dirty="0"/>
              <a:t>6. Какая поверхность поглощает большее количество солнечных лучей?</a:t>
            </a:r>
          </a:p>
        </p:txBody>
      </p:sp>
    </p:spTree>
    <p:extLst>
      <p:ext uri="{BB962C8B-B14F-4D97-AF65-F5344CB8AC3E}">
        <p14:creationId xmlns:p14="http://schemas.microsoft.com/office/powerpoint/2010/main" val="86593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95525" y="163967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/>
              <a:t>Пример 2. Работа с текстом</a:t>
            </a:r>
            <a:endParaRPr lang="ru-RU" dirty="0"/>
          </a:p>
          <a:p>
            <a:pPr algn="ctr"/>
            <a:r>
              <a:rPr lang="ru-RU" dirty="0"/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76250" y="2414902"/>
            <a:ext cx="834390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/>
              <a:t>Сахель</a:t>
            </a:r>
            <a:endParaRPr lang="ru-RU" dirty="0"/>
          </a:p>
          <a:p>
            <a:r>
              <a:rPr lang="ru-RU" sz="1600" dirty="0" err="1"/>
              <a:t>Сахель</a:t>
            </a:r>
            <a:r>
              <a:rPr lang="ru-RU" sz="1600" dirty="0"/>
              <a:t> (от </a:t>
            </a:r>
            <a:r>
              <a:rPr lang="ru-RU" sz="1600" dirty="0" err="1"/>
              <a:t>aрабского</a:t>
            </a:r>
            <a:r>
              <a:rPr lang="ru-RU" sz="1600" dirty="0"/>
              <a:t> , </a:t>
            </a:r>
            <a:r>
              <a:rPr lang="ru-RU" sz="1600" dirty="0" err="1"/>
              <a:t>са́хель</a:t>
            </a:r>
            <a:r>
              <a:rPr lang="ru-RU" sz="1600" dirty="0"/>
              <a:t>, в переводе означает «берег», «граница» или «побережье») — тропическая саванна в Африке, которая является своеобразным переходом между Сахарой на севере и более плодородными землями на юге полузасушливых  саванн. В </a:t>
            </a:r>
            <a:r>
              <a:rPr lang="ru-RU" sz="1600" dirty="0" err="1"/>
              <a:t>Сахеле</a:t>
            </a:r>
            <a:r>
              <a:rPr lang="ru-RU" sz="1600" dirty="0"/>
              <a:t> тропический и жаркий климат, с сильными сезонными изменениями в осадках и температуре.  Регион известен как самый жаркий на планете.  В течение зимы горячие, сухие ветры Сахары могут создавать настоящие «песочные штормы».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5775" y="4537618"/>
            <a:ext cx="63817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Задания к тексту </a:t>
            </a:r>
          </a:p>
          <a:p>
            <a:pPr marL="400050" indent="-400050">
              <a:buAutoNum type="romanUcPeriod"/>
            </a:pPr>
            <a:r>
              <a:rPr lang="ru-RU" sz="1600" dirty="0"/>
              <a:t>Тест по </a:t>
            </a:r>
            <a:r>
              <a:rPr lang="ru-RU" sz="1600" dirty="0" smtClean="0"/>
              <a:t>теме</a:t>
            </a:r>
          </a:p>
          <a:p>
            <a:pPr marL="400050" indent="-400050">
              <a:buAutoNum type="romanUcPeriod"/>
            </a:pPr>
            <a:r>
              <a:rPr lang="ru-RU" sz="1600" dirty="0" smtClean="0"/>
              <a:t>Ответы на вопросы</a:t>
            </a:r>
            <a:endParaRPr lang="ru-RU" sz="1600" dirty="0"/>
          </a:p>
          <a:p>
            <a:pPr marL="400050" indent="-400050">
              <a:buFontTx/>
              <a:buAutoNum type="romanUcPeriod"/>
            </a:pPr>
            <a:r>
              <a:rPr lang="ru-RU" sz="1600" dirty="0" smtClean="0"/>
              <a:t>Дать </a:t>
            </a:r>
            <a:r>
              <a:rPr lang="ru-RU" sz="1600" dirty="0"/>
              <a:t>развернутый </a:t>
            </a:r>
            <a:r>
              <a:rPr lang="ru-RU" sz="1600" dirty="0" smtClean="0"/>
              <a:t>ответ,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       используя полученные знания из текста</a:t>
            </a:r>
            <a:endParaRPr lang="ru-RU" sz="1600" dirty="0"/>
          </a:p>
          <a:p>
            <a:pPr marL="400050" indent="-400050">
              <a:buAutoNum type="romanUcPeriod"/>
            </a:pPr>
            <a:endParaRPr lang="ru-RU" dirty="0"/>
          </a:p>
        </p:txBody>
      </p:sp>
      <p:pic>
        <p:nvPicPr>
          <p:cNvPr id="5122" name="Picture 2" descr="https://avatars.mds.yandex.net/get-pdb/1211668/c0bd62e5-b724-4c3a-99cd-ced7f9d23b99/s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066" y="4872402"/>
            <a:ext cx="2981308" cy="19855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402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75" y="14605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n-lt"/>
                <a:ea typeface="+mn-ea"/>
                <a:cs typeface="+mn-cs"/>
              </a:rPr>
              <a:t>ЗАКРЕПЛЕНИЕ ИЗУЧЕННОГО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n-lt"/>
                <a:ea typeface="+mn-ea"/>
                <a:cs typeface="+mn-cs"/>
              </a:rPr>
              <a:t>МАТЕРИАЛА</a:t>
            </a:r>
            <a:b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n-lt"/>
                <a:ea typeface="+mn-ea"/>
                <a:cs typeface="+mn-cs"/>
              </a:rPr>
            </a:br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+mn-lt"/>
                <a:ea typeface="+mn-ea"/>
                <a:cs typeface="+mn-cs"/>
              </a:rPr>
              <a:t>Пример 1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+mn-lt"/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9550" y="3263900"/>
            <a:ext cx="2171700" cy="1841500"/>
          </a:xfrm>
        </p:spPr>
        <p:txBody>
          <a:bodyPr/>
          <a:lstStyle/>
          <a:p>
            <a:pPr marL="0" indent="0">
              <a:buNone/>
            </a:pPr>
            <a:endParaRPr lang="ru-RU" sz="1600" b="1" dirty="0" smtClean="0"/>
          </a:p>
          <a:p>
            <a:pPr marL="0" indent="0">
              <a:buNone/>
            </a:pPr>
            <a:r>
              <a:rPr lang="ru-RU" sz="1600" b="1" dirty="0" smtClean="0"/>
              <a:t>2 варианта</a:t>
            </a:r>
          </a:p>
          <a:p>
            <a:pPr>
              <a:buFontTx/>
              <a:buChar char="-"/>
            </a:pPr>
            <a:r>
              <a:rPr lang="ru-RU" sz="1600" b="1" dirty="0" smtClean="0"/>
              <a:t>1 уровень</a:t>
            </a:r>
          </a:p>
          <a:p>
            <a:pPr>
              <a:buFontTx/>
              <a:buChar char="-"/>
            </a:pPr>
            <a:r>
              <a:rPr lang="ru-RU" sz="1600" b="1" dirty="0" smtClean="0"/>
              <a:t>2 уровень</a:t>
            </a:r>
          </a:p>
          <a:p>
            <a:pPr>
              <a:buFontTx/>
              <a:buChar char="-"/>
            </a:pPr>
            <a:r>
              <a:rPr lang="ru-RU" sz="1600" b="1" dirty="0" smtClean="0"/>
              <a:t>3 уровень</a:t>
            </a:r>
            <a:endParaRPr lang="ru-RU" sz="1600" b="1" dirty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85975" y="1704350"/>
            <a:ext cx="673417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/>
              <a:t>1 вариант</a:t>
            </a:r>
          </a:p>
          <a:p>
            <a:pPr algn="ctr"/>
            <a:r>
              <a:rPr lang="ru-RU" sz="1500" b="1" dirty="0"/>
              <a:t>1 уровень</a:t>
            </a:r>
          </a:p>
          <a:p>
            <a:pPr marL="342900" indent="-342900">
              <a:buAutoNum type="arabicPeriod"/>
            </a:pPr>
            <a:r>
              <a:rPr lang="ru-RU" sz="1600" dirty="0" smtClean="0"/>
              <a:t>Дайте </a:t>
            </a:r>
            <a:r>
              <a:rPr lang="ru-RU" sz="1600" dirty="0"/>
              <a:t>определение понятий: план местности, </a:t>
            </a:r>
            <a:r>
              <a:rPr lang="ru-RU" sz="1600" dirty="0" smtClean="0"/>
              <a:t>географические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     координаты</a:t>
            </a:r>
            <a:r>
              <a:rPr lang="ru-RU" sz="1600" dirty="0"/>
              <a:t>, масштаб, географическая долгота, абсолютная высота</a:t>
            </a:r>
            <a:r>
              <a:rPr lang="ru-RU" sz="1600" dirty="0" smtClean="0"/>
              <a:t>. </a:t>
            </a:r>
            <a:endParaRPr lang="ru-RU" sz="1600" dirty="0"/>
          </a:p>
          <a:p>
            <a:r>
              <a:rPr lang="ru-RU" sz="1600" dirty="0" smtClean="0"/>
              <a:t>2</a:t>
            </a:r>
            <a:r>
              <a:rPr lang="ru-RU" sz="1600" dirty="0"/>
              <a:t>. </a:t>
            </a:r>
            <a:r>
              <a:rPr lang="ru-RU" sz="1600" dirty="0" smtClean="0"/>
              <a:t>   Определите </a:t>
            </a:r>
            <a:r>
              <a:rPr lang="ru-RU" sz="1600" dirty="0"/>
              <a:t>географические координаты вулкана Везувий и </a:t>
            </a:r>
            <a:r>
              <a:rPr lang="ru-RU" sz="1600" dirty="0" err="1" smtClean="0"/>
              <a:t>г.Мехико</a:t>
            </a:r>
            <a:endParaRPr lang="ru-RU" sz="1600" dirty="0" smtClean="0"/>
          </a:p>
          <a:p>
            <a:pPr algn="ctr"/>
            <a:r>
              <a:rPr lang="ru-RU" sz="1600" dirty="0" smtClean="0"/>
              <a:t> </a:t>
            </a:r>
            <a:r>
              <a:rPr lang="ru-RU" sz="1600" b="1" dirty="0" smtClean="0"/>
              <a:t>2 </a:t>
            </a:r>
            <a:r>
              <a:rPr lang="ru-RU" sz="1600" b="1" dirty="0"/>
              <a:t>уровень</a:t>
            </a:r>
          </a:p>
          <a:p>
            <a:pPr marL="342900" indent="-342900">
              <a:buAutoNum type="arabicPeriod"/>
            </a:pPr>
            <a:r>
              <a:rPr lang="ru-RU" sz="1600" dirty="0" smtClean="0"/>
              <a:t>Чем </a:t>
            </a:r>
            <a:r>
              <a:rPr lang="ru-RU" sz="1600" dirty="0"/>
              <a:t>отличаются понятия: абсолютная высота и относительная высота? Какая из них подписывается на </a:t>
            </a:r>
            <a:r>
              <a:rPr lang="ru-RU" sz="1600" dirty="0" smtClean="0"/>
              <a:t>карте?</a:t>
            </a:r>
          </a:p>
          <a:p>
            <a:pPr marL="342900" indent="-342900">
              <a:buAutoNum type="arabicPeriod"/>
            </a:pPr>
            <a:r>
              <a:rPr lang="ru-RU" sz="1600" dirty="0" smtClean="0"/>
              <a:t> </a:t>
            </a:r>
            <a:r>
              <a:rPr lang="ru-RU" sz="1600" dirty="0"/>
              <a:t>Изобразите на чертеже расстояние 500 м. Масштаб выберите самостоятельно, подпишите численный и именованный масштаб</a:t>
            </a:r>
            <a:r>
              <a:rPr lang="ru-RU" sz="1600" dirty="0" smtClean="0"/>
              <a:t>.</a:t>
            </a:r>
            <a:endParaRPr lang="ru-RU" sz="1600" dirty="0"/>
          </a:p>
          <a:p>
            <a:pPr marL="342900" indent="-342900">
              <a:buAutoNum type="arabicPeriod" startAt="3"/>
            </a:pPr>
            <a:r>
              <a:rPr lang="ru-RU" sz="1600" dirty="0" smtClean="0"/>
              <a:t>Определите </a:t>
            </a:r>
            <a:r>
              <a:rPr lang="ru-RU" sz="1600" dirty="0"/>
              <a:t>по карте, какое из морей более мелкое: Берингово</a:t>
            </a:r>
            <a:r>
              <a:rPr lang="ru-RU" sz="1600" dirty="0" smtClean="0"/>
              <a:t>,</a:t>
            </a:r>
          </a:p>
          <a:p>
            <a:r>
              <a:rPr lang="ru-RU" sz="1600" dirty="0" smtClean="0"/>
              <a:t>         Черное</a:t>
            </a:r>
            <a:r>
              <a:rPr lang="ru-RU" sz="1600" dirty="0"/>
              <a:t>, Карское. Свой ответ </a:t>
            </a:r>
            <a:r>
              <a:rPr lang="ru-RU" sz="1600" dirty="0" smtClean="0"/>
              <a:t>обоснуйте.</a:t>
            </a:r>
            <a:r>
              <a:rPr lang="ru-RU" sz="1600" dirty="0"/>
              <a:t> </a:t>
            </a:r>
          </a:p>
          <a:p>
            <a:pPr algn="ctr"/>
            <a:r>
              <a:rPr lang="ru-RU" sz="1600" b="1" dirty="0"/>
              <a:t>3 уровень</a:t>
            </a:r>
          </a:p>
          <a:p>
            <a:pPr marL="342900" indent="-342900">
              <a:buAutoNum type="arabicPeriod"/>
            </a:pPr>
            <a:r>
              <a:rPr lang="ru-RU" sz="1600" dirty="0" smtClean="0"/>
              <a:t>Изобразите </a:t>
            </a:r>
            <a:r>
              <a:rPr lang="ru-RU" sz="1600" dirty="0"/>
              <a:t>при помощи горизонталей холм высотой 17,5 м (высота сечения 5 м), западный склон крутой, восточный – пологий </a:t>
            </a:r>
            <a:endParaRPr lang="ru-RU" sz="1600" dirty="0" smtClean="0"/>
          </a:p>
          <a:p>
            <a:pPr marL="342900" indent="-342900">
              <a:buAutoNum type="arabicPeriod"/>
            </a:pPr>
            <a:r>
              <a:rPr lang="ru-RU" sz="1600" dirty="0" smtClean="0"/>
              <a:t>По </a:t>
            </a:r>
            <a:r>
              <a:rPr lang="ru-RU" sz="1600" dirty="0"/>
              <a:t>физической карте мира определите, в каком из заливов – </a:t>
            </a:r>
            <a:r>
              <a:rPr lang="ru-RU" sz="1600" dirty="0" err="1"/>
              <a:t>Гудзоновом</a:t>
            </a:r>
            <a:r>
              <a:rPr lang="ru-RU" sz="1600" dirty="0"/>
              <a:t> или Мексиканском – больше воды? Ответ </a:t>
            </a:r>
            <a:r>
              <a:rPr lang="ru-RU" sz="1600" dirty="0" smtClean="0"/>
              <a:t>объясните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85899" y="1181785"/>
            <a:ext cx="60483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Проверочная работа «План и карта</a:t>
            </a:r>
            <a:r>
              <a:rPr lang="ru-RU" b="1" dirty="0" smtClean="0"/>
              <a:t>» 7 класс </a:t>
            </a:r>
            <a:r>
              <a:rPr lang="ru-RU" b="1" dirty="0"/>
              <a:t>(40 </a:t>
            </a:r>
            <a:r>
              <a:rPr lang="ru-RU" b="1" dirty="0" smtClean="0"/>
              <a:t>мин)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7120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933</Words>
  <Application>Microsoft Office PowerPoint</Application>
  <PresentationFormat>Экран (4:3)</PresentationFormat>
  <Paragraphs>156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ИЗУЧЕНИЕ НОВОГО МАТЕРИАЛА</vt:lpstr>
      <vt:lpstr>Презентация PowerPoint</vt:lpstr>
      <vt:lpstr>Карточка 3</vt:lpstr>
      <vt:lpstr>Карточка 4</vt:lpstr>
      <vt:lpstr>Презентация PowerPoint</vt:lpstr>
      <vt:lpstr>ЗАКРЕПЛЕНИЕ ИЗУЧЕННОГО МАТЕРИАЛА Пример 1</vt:lpstr>
      <vt:lpstr>Презентация PowerPoint</vt:lpstr>
      <vt:lpstr>СИСТЕМА  ЗАДАНИЙ  ПОВЫШЕННОЙ СЛОЖНОСТИ</vt:lpstr>
      <vt:lpstr>ДОМАШНЕЕ ЗАДАНИЕ</vt:lpstr>
      <vt:lpstr>ТУРЦИЯ</vt:lpstr>
      <vt:lpstr>ЕГИПЕТ</vt:lpstr>
      <vt:lpstr>ФРАНЦИЯ</vt:lpstr>
      <vt:lpstr>В гостях хорошо, а дома лучше !!!</vt:lpstr>
      <vt:lpstr>Презентация PowerPoint</vt:lpstr>
      <vt:lpstr>Наурзумский заповедник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Администратор</cp:lastModifiedBy>
  <cp:revision>129</cp:revision>
  <dcterms:created xsi:type="dcterms:W3CDTF">2014-11-21T11:00:06Z</dcterms:created>
  <dcterms:modified xsi:type="dcterms:W3CDTF">2019-11-25T15:01:05Z</dcterms:modified>
</cp:coreProperties>
</file>