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58" r:id="rId12"/>
    <p:sldId id="256" r:id="rId13"/>
    <p:sldId id="270" r:id="rId14"/>
    <p:sldId id="257" r:id="rId15"/>
    <p:sldId id="269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napToGrid="0">
      <p:cViewPr varScale="1">
        <p:scale>
          <a:sx n="80" d="100"/>
          <a:sy n="80" d="100"/>
        </p:scale>
        <p:origin x="-96" y="-55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58A58-8AF5-4B44-9473-F1C14C675F2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F595-ACDB-4259-8E85-9421A24A9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495345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58A58-8AF5-4B44-9473-F1C14C675F2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F595-ACDB-4259-8E85-9421A24A9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3712502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58A58-8AF5-4B44-9473-F1C14C675F2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F595-ACDB-4259-8E85-9421A24A9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716001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58A58-8AF5-4B44-9473-F1C14C675F2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F595-ACDB-4259-8E85-9421A24A9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117553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58A58-8AF5-4B44-9473-F1C14C675F2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F595-ACDB-4259-8E85-9421A24A9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7272188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58A58-8AF5-4B44-9473-F1C14C675F2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F595-ACDB-4259-8E85-9421A24A9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092150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58A58-8AF5-4B44-9473-F1C14C675F2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F595-ACDB-4259-8E85-9421A24A9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1754959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58A58-8AF5-4B44-9473-F1C14C675F2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F595-ACDB-4259-8E85-9421A24A9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4873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58A58-8AF5-4B44-9473-F1C14C675F2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F595-ACDB-4259-8E85-9421A24A9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207199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58A58-8AF5-4B44-9473-F1C14C675F2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F595-ACDB-4259-8E85-9421A24A9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4692947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258A58-8AF5-4B44-9473-F1C14C675F2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FEBF595-ACDB-4259-8E85-9421A24A9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78860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258A58-8AF5-4B44-9473-F1C14C675F2A}" type="datetimeFigureOut">
              <a:rPr lang="ru-RU" smtClean="0"/>
              <a:pPr/>
              <a:t>26.11.2019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FEBF595-ACDB-4259-8E85-9421A24A994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9650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600" y="2322064"/>
            <a:ext cx="12090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Кровь различных людей отличается наличием в ней особых веществ – белков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0684410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1600" y="2205949"/>
            <a:ext cx="12090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При переливании крови нужно учитывать наличие или отсутствие в ней резус –фактора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70226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look.com.ua/pic/201405/2560x1600/look.com.ua-103077.jpg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9754" y="111488"/>
            <a:ext cx="4192587" cy="34154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s://cf.ppt-online.org/files1/slide/s/sPEWK8p4qXAgM7bDFO10LHrCcYzdlwvhikJnyuBfj5/slide-87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2614" t="23255" r="5716" b="46181"/>
          <a:stretch/>
        </p:blipFill>
        <p:spPr bwMode="auto">
          <a:xfrm>
            <a:off x="6371771" y="4426857"/>
            <a:ext cx="5820229" cy="2431143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4" name="Рисунок 3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145313" y="343717"/>
            <a:ext cx="2452915" cy="4309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389337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322100450"/>
              </p:ext>
            </p:extLst>
          </p:nvPr>
        </p:nvGraphicFramePr>
        <p:xfrm>
          <a:off x="368136" y="2139406"/>
          <a:ext cx="11292114" cy="201168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92114"/>
              </a:tblGrid>
              <a:tr h="923108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6600" b="1" dirty="0">
                          <a:solidFill>
                            <a:srgbClr val="FF0000"/>
                          </a:solidFill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Строение кровеносной системы у беспозвоночных.</a:t>
                      </a:r>
                      <a:endParaRPr lang="ru-RU" sz="4800" b="1" dirty="0">
                        <a:solidFill>
                          <a:srgbClr val="FF0000"/>
                        </a:solidFill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7790320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AutoShape 2" descr="Картинки по запросу картинки корзина на белом фон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28" name="AutoShape 4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030" name="AutoShape 6" descr="Похожее изображение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2" name="Picture 8" descr="Картинки по запросу картинки корзина на белом фоне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62546" y="463138"/>
            <a:ext cx="8061308" cy="5364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77585680"/>
              </p:ext>
            </p:extLst>
          </p:nvPr>
        </p:nvGraphicFramePr>
        <p:xfrm>
          <a:off x="1288142" y="1195682"/>
          <a:ext cx="9815287" cy="103951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9815287"/>
              </a:tblGrid>
              <a:tr h="1039517">
                <a:tc>
                  <a:txBody>
                    <a:bodyPr/>
                    <a:lstStyle/>
                    <a:p>
                      <a:pPr algn="l">
                        <a:spcBef>
                          <a:spcPts val="600"/>
                        </a:spcBef>
                        <a:spcAft>
                          <a:spcPts val="600"/>
                        </a:spcAft>
                      </a:pPr>
                      <a:r>
                        <a:rPr lang="ru-RU" sz="2800" dirty="0">
                          <a:solidFill>
                            <a:srgbClr val="002060"/>
                          </a:solidFill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8.1.3.8. описывать строение и функции сердца и кровеносных сосудов у животных.</a:t>
                      </a:r>
                      <a:endParaRPr lang="ru-RU" sz="1800" b="1" dirty="0">
                        <a:solidFill>
                          <a:srgbClr val="002060"/>
                        </a:solidFill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114300" marR="114300" marT="0" marB="0">
                    <a:noFill/>
                  </a:tcPr>
                </a:tc>
              </a:tr>
            </a:tbl>
          </a:graphicData>
        </a:graphic>
      </p:graphicFrame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1404256" y="2588607"/>
            <a:ext cx="10468429" cy="10772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8.1.3.9. устанавливать взаимосвязь между структурами стенок сосудов и их функциями.</a:t>
            </a:r>
            <a:r>
              <a:rPr kumimoji="0" lang="ru-RU" altLang="ru-RU" sz="28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ru-RU" altLang="ru-RU" sz="4400" b="0" i="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88142" y="495758"/>
            <a:ext cx="1322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endParaRPr lang="ru-RU" sz="28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7935813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2" descr="https://fs01.infourok.ru/images/doc/77/93134/img49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30" name="Picture 6" descr="https://fs01.infourok.ru/images/doc/77/93134/img49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161"/>
          <a:stretch/>
        </p:blipFill>
        <p:spPr bwMode="auto">
          <a:xfrm>
            <a:off x="788610" y="78024"/>
            <a:ext cx="10494057" cy="6598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270122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52127"/>
            <a:ext cx="12191999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Склеивание эритроцитов называют совместимостью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52202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0629" y="2409150"/>
            <a:ext cx="12061371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Реципиент – человек, который добровольно отдает свою кровь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33009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205949"/>
            <a:ext cx="1219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Людям, имеющим </a:t>
            </a:r>
            <a:r>
              <a:rPr lang="en-US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IV</a:t>
            </a:r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группу, можно переливать кровь всех четырех групп, их называют реципиентами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887700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504106"/>
            <a:ext cx="1219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Группа крови – это ненаследственный признак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17358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5143" y="2365607"/>
            <a:ext cx="12046857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У людей имеющих </a:t>
            </a:r>
            <a:r>
              <a:rPr lang="en-US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IV</a:t>
            </a:r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группу крови в плазме отсутствуют агглютинины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9945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0" y="2116706"/>
            <a:ext cx="1204685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Универсальные доноры – это люди, имеющие </a:t>
            </a:r>
            <a:r>
              <a:rPr lang="en-US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I </a:t>
            </a:r>
            <a:r>
              <a:rPr lang="ru-RU" sz="4800" b="1" dirty="0" smtClean="0">
                <a:solidFill>
                  <a:srgbClr val="00206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группу крови</a:t>
            </a:r>
            <a:endParaRPr lang="ru-RU" sz="4800" b="1" dirty="0">
              <a:solidFill>
                <a:srgbClr val="00206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3566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00401" y="2605706"/>
            <a:ext cx="754655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Существует 5 групп крови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015600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2786521"/>
            <a:ext cx="121920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IV</a:t>
            </a:r>
            <a:r>
              <a:rPr lang="ru-RU" sz="4800" b="1" dirty="0" smtClean="0">
                <a:solidFill>
                  <a:srgbClr val="002060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</a:rPr>
              <a:t> группа крови – самая редкая, появилась примерно 1000 лет назад</a:t>
            </a:r>
            <a:endParaRPr lang="ru-RU" sz="4800" b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4044668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49</TotalTime>
  <Words>128</Words>
  <Application>Microsoft Office PowerPoint</Application>
  <PresentationFormat>Произвольный</PresentationFormat>
  <Paragraphs>14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Windows User</dc:creator>
  <cp:lastModifiedBy>Admin</cp:lastModifiedBy>
  <cp:revision>7</cp:revision>
  <dcterms:created xsi:type="dcterms:W3CDTF">2019-11-25T17:53:21Z</dcterms:created>
  <dcterms:modified xsi:type="dcterms:W3CDTF">2019-11-26T03:15:35Z</dcterms:modified>
</cp:coreProperties>
</file>