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60" r:id="rId2"/>
    <p:sldId id="268" r:id="rId3"/>
    <p:sldId id="269" r:id="rId4"/>
    <p:sldId id="270" r:id="rId5"/>
    <p:sldId id="272" r:id="rId6"/>
    <p:sldId id="277" r:id="rId7"/>
    <p:sldId id="282" r:id="rId8"/>
    <p:sldId id="286" r:id="rId9"/>
    <p:sldId id="280" r:id="rId10"/>
    <p:sldId id="278" r:id="rId11"/>
    <p:sldId id="285" r:id="rId12"/>
    <p:sldId id="288" r:id="rId13"/>
    <p:sldId id="274" r:id="rId14"/>
    <p:sldId id="284" r:id="rId15"/>
    <p:sldId id="276" r:id="rId16"/>
    <p:sldId id="289" r:id="rId17"/>
    <p:sldId id="266" r:id="rId18"/>
    <p:sldId id="267" r:id="rId19"/>
    <p:sldId id="273" r:id="rId20"/>
    <p:sldId id="275" r:id="rId21"/>
    <p:sldId id="283" r:id="rId22"/>
    <p:sldId id="279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265" autoAdjust="0"/>
  </p:normalViewPr>
  <p:slideViewPr>
    <p:cSldViewPr>
      <p:cViewPr>
        <p:scale>
          <a:sx n="42" d="100"/>
          <a:sy n="42" d="100"/>
        </p:scale>
        <p:origin x="-1896" y="-1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80DE5-6C88-46C8-B52A-3C16E6DC9E1C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95A97-09F6-44D7-B11E-E64898B22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596D21-F6A2-407B-B9F6-2AC05E913B7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AD6018-16EC-4EAC-83AB-C1E7991AD6D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png"/><Relationship Id="rId18" Type="http://schemas.openxmlformats.org/officeDocument/2006/relationships/image" Target="../media/image33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17" Type="http://schemas.openxmlformats.org/officeDocument/2006/relationships/image" Target="../media/image32.jpeg"/><Relationship Id="rId2" Type="http://schemas.openxmlformats.org/officeDocument/2006/relationships/image" Target="../media/image18.jpe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57148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Чтобы войти Казахстану в число 50-ти наиболее конкурентоспособных стран мира необходимо воспитать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и обучить личности с такими функциональными качествами как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  инициативность, 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</a:rPr>
              <a:t>  способность творчески мыслить и находить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нестандартные решения,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 умение выбирать профессиональный путь,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  готовность обучаться в течение всей жизни. 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     Все данные функциональные 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     навыки  формируются  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     в условиях школы. </a:t>
            </a:r>
          </a:p>
        </p:txBody>
      </p:sp>
      <p:pic>
        <p:nvPicPr>
          <p:cNvPr id="3" name="Рисунок 2" descr="C:\Users\User\Desktop\школа фото.jpg"/>
          <p:cNvPicPr/>
          <p:nvPr/>
        </p:nvPicPr>
        <p:blipFill>
          <a:blip r:embed="rId2" cstate="print"/>
          <a:srcRect l="1924" t="2686" r="1550" b="1446"/>
          <a:stretch>
            <a:fillRect/>
          </a:stretch>
        </p:blipFill>
        <p:spPr bwMode="auto">
          <a:xfrm>
            <a:off x="5072066" y="4000504"/>
            <a:ext cx="392909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77685" y="571480"/>
            <a:ext cx="40803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Таблицы вопросов</a:t>
            </a:r>
            <a:endParaRPr lang="ru-RU" sz="32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397000"/>
          <a:ext cx="8429684" cy="5032396"/>
        </p:xfrm>
        <a:graphic>
          <a:graphicData uri="http://schemas.openxmlformats.org/drawingml/2006/table">
            <a:tbl>
              <a:tblPr/>
              <a:tblGrid>
                <a:gridCol w="4171425"/>
                <a:gridCol w="4258259"/>
              </a:tblGrid>
              <a:tr h="665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«Тонкие» вопросы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«Толстые»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668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Когда…?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Может…?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Будет…?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звали…?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Было ли…?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Согласны ли вы…?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Верно ли…?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Дайте три объяснения, почему…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Объясните, почему…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Почему вы думаете…?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Почему вы считаете…?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чем различие…?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Что, если…?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857232"/>
          <a:ext cx="8572560" cy="1682496"/>
        </p:xfrm>
        <a:graphic>
          <a:graphicData uri="http://schemas.openxmlformats.org/drawingml/2006/table">
            <a:tbl>
              <a:tblPr/>
              <a:tblGrid>
                <a:gridCol w="3652656"/>
                <a:gridCol w="4919904"/>
              </a:tblGrid>
              <a:tr h="1214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“Ромашка” </a:t>
                      </a:r>
                      <a:r>
                        <a:rPr lang="ru-RU" sz="32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Блума</a:t>
                      </a:r>
                      <a:endParaRPr lang="ru-RU" sz="32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(как вариант Д/З)</a:t>
                      </a:r>
                      <a:endParaRPr lang="ru-RU" sz="32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теме составить вопросы, учитывая их назначение.</a:t>
                      </a:r>
                      <a:endParaRPr lang="ru-RU" sz="32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5841" name="Рисунок 3" descr="http://festival.1september.ru/articles/513292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850112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57148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Кроссворды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15202" t="3970" r="20363" b="20844"/>
          <a:stretch>
            <a:fillRect/>
          </a:stretch>
        </p:blipFill>
        <p:spPr bwMode="auto">
          <a:xfrm>
            <a:off x="785786" y="1214422"/>
            <a:ext cx="778674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714356"/>
          <a:ext cx="8858280" cy="5439547"/>
        </p:xfrm>
        <a:graphic>
          <a:graphicData uri="http://schemas.openxmlformats.org/drawingml/2006/table">
            <a:tbl>
              <a:tblPr/>
              <a:tblGrid>
                <a:gridCol w="4105072"/>
                <a:gridCol w="4753208"/>
              </a:tblGrid>
              <a:tr h="65418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С и </a:t>
                      </a: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н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 к в е </a:t>
                      </a: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й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н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 -  японское пятистишье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03663">
                <a:tc>
                  <a:txBody>
                    <a:bodyPr/>
                    <a:lstStyle/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1.  Ферменты.</a:t>
                      </a:r>
                    </a:p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2. Необходимые,</a:t>
                      </a:r>
                    </a:p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важные,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белковые.</a:t>
                      </a:r>
                      <a:endParaRPr lang="ru-RU" sz="28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3. Ускоряют, расщепляют </a:t>
                      </a:r>
                    </a:p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и образуют.</a:t>
                      </a:r>
                    </a:p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4. Вещества,</a:t>
                      </a:r>
                    </a:p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участвующие </a:t>
                      </a:r>
                    </a:p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во всех реакциях </a:t>
                      </a:r>
                    </a:p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в клетке.</a:t>
                      </a:r>
                    </a:p>
                    <a:p>
                      <a:pPr marL="360000" algn="l" eaLnBrk="1" hangingPunct="1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5. Биокатализаторы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indent="-533400" eaLnBrk="1" hangingPunct="1">
                        <a:lnSpc>
                          <a:spcPct val="90000"/>
                        </a:lnSpc>
                        <a:buFont typeface="Wingdings" pitchFamily="2" charset="2"/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Существительное.</a:t>
                      </a:r>
                    </a:p>
                    <a:p>
                      <a:pPr marL="533400" indent="-533400" eaLnBrk="1" hangingPunct="1"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endParaRPr lang="ru-RU" sz="2800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533400" indent="-533400" eaLnBrk="1" hangingPunct="1"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2. Два прилагательных .</a:t>
                      </a:r>
                    </a:p>
                    <a:p>
                      <a:pPr marL="533400" indent="-533400" eaLnBrk="1" hangingPunct="1"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endParaRPr lang="ru-RU" sz="2800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533400" indent="-533400" eaLnBrk="1" hangingPunct="1"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3. Три глагола. </a:t>
                      </a:r>
                    </a:p>
                    <a:p>
                      <a:pPr marL="533400" indent="-533400" eaLnBrk="1" hangingPunct="1"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endParaRPr lang="ru-RU" sz="2800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533400" indent="-533400" eaLnBrk="1" hangingPunct="1"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4. Фраза из четырех слов. </a:t>
                      </a:r>
                    </a:p>
                    <a:p>
                      <a:pPr marL="533400" indent="-533400" eaLnBrk="1" hangingPunct="1"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endParaRPr lang="ru-RU" sz="2800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533400" indent="-533400" eaLnBrk="1" hangingPunct="1"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5. Слово-синоним.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714357"/>
            <a:ext cx="91440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Синту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пятистрочное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японское стихотворение 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 любом веществе.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 – название вещества;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 – перечисление свойств вещества;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– чувства, которые вы испытываете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этому веществу;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– другие свойства, не указанные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второй строчке;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– синоним названия вещества.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714356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«Плюс-минус-вопрос»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7" y="2273311"/>
          <a:ext cx="8501124" cy="3427286"/>
        </p:xfrm>
        <a:graphic>
          <a:graphicData uri="http://schemas.openxmlformats.org/drawingml/2006/table">
            <a:tbl>
              <a:tblPr/>
              <a:tblGrid>
                <a:gridCol w="2833708"/>
                <a:gridCol w="2833708"/>
                <a:gridCol w="2833708"/>
              </a:tblGrid>
              <a:tr h="604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«+»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«-»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«?»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Самый экономичный вид энергии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Энергия будущего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Радиация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Аварии на АЭС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571480"/>
            <a:ext cx="9144032" cy="6072231"/>
            <a:chOff x="-32" y="785769"/>
            <a:chExt cx="9144064" cy="6000817"/>
          </a:xfrm>
        </p:grpSpPr>
        <p:grpSp>
          <p:nvGrpSpPr>
            <p:cNvPr id="4" name="Группа 44"/>
            <p:cNvGrpSpPr/>
            <p:nvPr/>
          </p:nvGrpSpPr>
          <p:grpSpPr>
            <a:xfrm>
              <a:off x="-32" y="785769"/>
              <a:ext cx="9144064" cy="6000817"/>
              <a:chOff x="-32" y="571480"/>
              <a:chExt cx="9144064" cy="6000817"/>
            </a:xfrm>
          </p:grpSpPr>
          <p:grpSp>
            <p:nvGrpSpPr>
              <p:cNvPr id="7" name="Группа 37"/>
              <p:cNvGrpSpPr/>
              <p:nvPr/>
            </p:nvGrpSpPr>
            <p:grpSpPr>
              <a:xfrm>
                <a:off x="6786578" y="571481"/>
                <a:ext cx="2357453" cy="3000395"/>
                <a:chOff x="1071538" y="2071679"/>
                <a:chExt cx="2357453" cy="3000395"/>
              </a:xfrm>
            </p:grpSpPr>
            <p:pic>
              <p:nvPicPr>
                <p:cNvPr id="30" name="Рисунок 29" descr="D:\Уроки октябрь\урок  № 4\DCIM\102PHOTO\SAM_5396.JPG"/>
                <p:cNvPicPr/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071538" y="2071679"/>
                  <a:ext cx="2357422" cy="2286040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sp>
              <p:nvSpPr>
                <p:cNvPr id="31" name="Прямоугольник 30"/>
                <p:cNvSpPr/>
                <p:nvPr/>
              </p:nvSpPr>
              <p:spPr>
                <a:xfrm>
                  <a:off x="1071633" y="4357719"/>
                  <a:ext cx="2357358" cy="714355"/>
                </a:xfrm>
                <a:prstGeom prst="rect">
                  <a:avLst/>
                </a:prstGeom>
                <a:ln w="57150"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400" b="1" dirty="0" smtClean="0">
                      <a:solidFill>
                        <a:srgbClr val="7030A0"/>
                      </a:solidFill>
                    </a:rPr>
                    <a:t>Изучение материала:</a:t>
                  </a:r>
                </a:p>
                <a:p>
                  <a:pPr algn="ctr"/>
                  <a:r>
                    <a:rPr lang="ru-RU" sz="1400" b="1" dirty="0" smtClean="0">
                      <a:solidFill>
                        <a:srgbClr val="7030A0"/>
                      </a:solidFill>
                    </a:rPr>
                    <a:t>создание </a:t>
                  </a:r>
                  <a:r>
                    <a:rPr lang="ru-RU" sz="1400" b="1" dirty="0" err="1" smtClean="0">
                      <a:solidFill>
                        <a:srgbClr val="7030A0"/>
                      </a:solidFill>
                    </a:rPr>
                    <a:t>флипчартов</a:t>
                  </a:r>
                  <a:endParaRPr lang="ru-RU" sz="1400" b="1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8" name="Группа 50"/>
              <p:cNvGrpSpPr/>
              <p:nvPr/>
            </p:nvGrpSpPr>
            <p:grpSpPr>
              <a:xfrm>
                <a:off x="-32" y="3714777"/>
                <a:ext cx="2357485" cy="2857520"/>
                <a:chOff x="3435913" y="571505"/>
                <a:chExt cx="2129102" cy="2857520"/>
              </a:xfrm>
            </p:grpSpPr>
            <p:pic>
              <p:nvPicPr>
                <p:cNvPr id="27" name="Рисунок 26" descr="D:\Уроки октябрь\урок  № 4\DCIM\102PHOTO\фото 4 урок 4.png"/>
                <p:cNvPicPr/>
                <p:nvPr/>
              </p:nvPicPr>
              <p:blipFill>
                <a:blip r:embed="rId3" cstate="print"/>
                <a:srcRect l="11758" t="18622" r="10743" b="13011"/>
                <a:stretch>
                  <a:fillRect/>
                </a:stretch>
              </p:blipFill>
              <p:spPr bwMode="auto">
                <a:xfrm>
                  <a:off x="3500430" y="714356"/>
                  <a:ext cx="2064585" cy="2286016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pic>
              <p:nvPicPr>
                <p:cNvPr id="28" name="Рисунок 27" descr="D:\Уроки октябрь\урок  № 4\DCIM\102PHOTO\фото 4 урок 4.png"/>
                <p:cNvPicPr/>
                <p:nvPr/>
              </p:nvPicPr>
              <p:blipFill>
                <a:blip r:embed="rId3" cstate="print"/>
                <a:srcRect l="11758" t="18622" r="10743" b="13011"/>
                <a:stretch>
                  <a:fillRect/>
                </a:stretch>
              </p:blipFill>
              <p:spPr bwMode="auto">
                <a:xfrm>
                  <a:off x="3435913" y="571505"/>
                  <a:ext cx="2064585" cy="2286016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sp>
              <p:nvSpPr>
                <p:cNvPr id="29" name="Прямоугольник 28"/>
                <p:cNvSpPr/>
                <p:nvPr/>
              </p:nvSpPr>
              <p:spPr>
                <a:xfrm>
                  <a:off x="3435913" y="2786083"/>
                  <a:ext cx="2064586" cy="642942"/>
                </a:xfrm>
                <a:prstGeom prst="rect">
                  <a:avLst/>
                </a:prstGeom>
                <a:ln w="57150"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300" b="1" dirty="0" smtClean="0">
                      <a:solidFill>
                        <a:srgbClr val="7030A0"/>
                      </a:solidFill>
                    </a:rPr>
                    <a:t>Изучение материала:</a:t>
                  </a:r>
                </a:p>
                <a:p>
                  <a:pPr algn="ctr"/>
                  <a:r>
                    <a:rPr lang="ru-RU" sz="1300" b="1" dirty="0" smtClean="0">
                      <a:solidFill>
                        <a:srgbClr val="7030A0"/>
                      </a:solidFill>
                    </a:rPr>
                    <a:t>защита  </a:t>
                  </a:r>
                  <a:r>
                    <a:rPr lang="ru-RU" sz="1300" b="1" dirty="0" err="1" smtClean="0">
                      <a:solidFill>
                        <a:srgbClr val="7030A0"/>
                      </a:solidFill>
                    </a:rPr>
                    <a:t>флипчартов</a:t>
                  </a:r>
                  <a:endParaRPr lang="ru-RU" sz="1300" b="1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9" name="Группа 49"/>
              <p:cNvGrpSpPr/>
              <p:nvPr/>
            </p:nvGrpSpPr>
            <p:grpSpPr>
              <a:xfrm>
                <a:off x="2285984" y="3714777"/>
                <a:ext cx="2428891" cy="2857520"/>
                <a:chOff x="-2070141" y="3571925"/>
                <a:chExt cx="2380294" cy="2857520"/>
              </a:xfrm>
            </p:grpSpPr>
            <p:pic>
              <p:nvPicPr>
                <p:cNvPr id="24" name="Рисунок 12" descr="D:\Уроки октябрь\Урок №2\Светлана Александровна\DSCF3877.jpg"/>
                <p:cNvPicPr/>
                <p:nvPr/>
              </p:nvPicPr>
              <p:blipFill>
                <a:blip r:embed="rId4" cstate="print"/>
                <a:srcRect t="28780" r="-5" b="8996"/>
                <a:stretch>
                  <a:fillRect/>
                </a:stretch>
              </p:blipFill>
              <p:spPr bwMode="auto">
                <a:xfrm>
                  <a:off x="-2000133" y="3714776"/>
                  <a:ext cx="2310286" cy="2286040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pic>
              <p:nvPicPr>
                <p:cNvPr id="25" name="Рисунок 24" descr="D:\Уроки октябрь\Урок №2\Светлана Александровна\DSCF3877.jpg"/>
                <p:cNvPicPr/>
                <p:nvPr/>
              </p:nvPicPr>
              <p:blipFill>
                <a:blip r:embed="rId4" cstate="print"/>
                <a:srcRect t="28780" r="-5" b="8996"/>
                <a:stretch>
                  <a:fillRect/>
                </a:stretch>
              </p:blipFill>
              <p:spPr bwMode="auto">
                <a:xfrm>
                  <a:off x="-2070141" y="3571925"/>
                  <a:ext cx="2310286" cy="2286040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sp>
              <p:nvSpPr>
                <p:cNvPr id="26" name="Прямоугольник 25"/>
                <p:cNvSpPr/>
                <p:nvPr/>
              </p:nvSpPr>
              <p:spPr>
                <a:xfrm>
                  <a:off x="-2070141" y="5786503"/>
                  <a:ext cx="2310285" cy="642942"/>
                </a:xfrm>
                <a:prstGeom prst="rect">
                  <a:avLst/>
                </a:prstGeom>
                <a:ln w="57150"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300" b="1" dirty="0" smtClean="0">
                      <a:solidFill>
                        <a:srgbClr val="7030A0"/>
                      </a:solidFill>
                    </a:rPr>
                    <a:t>Изучение материала:</a:t>
                  </a:r>
                </a:p>
                <a:p>
                  <a:pPr algn="ctr"/>
                  <a:r>
                    <a:rPr lang="ru-RU" sz="1300" b="1" dirty="0" smtClean="0">
                      <a:solidFill>
                        <a:srgbClr val="7030A0"/>
                      </a:solidFill>
                    </a:rPr>
                    <a:t>выполнение лабораторной</a:t>
                  </a:r>
                  <a:endParaRPr lang="ru-RU" sz="1300" b="1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10" name="Группа 32"/>
              <p:cNvGrpSpPr/>
              <p:nvPr/>
            </p:nvGrpSpPr>
            <p:grpSpPr>
              <a:xfrm>
                <a:off x="0" y="571480"/>
                <a:ext cx="2214546" cy="3000396"/>
                <a:chOff x="-1459705" y="-5857942"/>
                <a:chExt cx="3045893" cy="3898064"/>
              </a:xfrm>
            </p:grpSpPr>
            <p:pic>
              <p:nvPicPr>
                <p:cNvPr id="22" name="Рисунок 10" descr="D:\Уроки октябрь\Урок №2\Светлана Александровна\DSCF3856.jpg"/>
                <p:cNvPicPr/>
                <p:nvPr/>
              </p:nvPicPr>
              <p:blipFill>
                <a:blip r:embed="rId5" cstate="print"/>
                <a:srcRect t="31110"/>
                <a:stretch>
                  <a:fillRect/>
                </a:stretch>
              </p:blipFill>
              <p:spPr bwMode="auto">
                <a:xfrm>
                  <a:off x="-1459705" y="-5857942"/>
                  <a:ext cx="3045893" cy="2969954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sp>
              <p:nvSpPr>
                <p:cNvPr id="23" name="Прямоугольник 11"/>
                <p:cNvSpPr/>
                <p:nvPr/>
              </p:nvSpPr>
              <p:spPr>
                <a:xfrm>
                  <a:off x="-1459705" y="-2887988"/>
                  <a:ext cx="3045893" cy="928110"/>
                </a:xfrm>
                <a:prstGeom prst="rect">
                  <a:avLst/>
                </a:prstGeom>
                <a:ln w="57150"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400" b="1" dirty="0" smtClean="0">
                      <a:solidFill>
                        <a:srgbClr val="7030A0"/>
                      </a:solidFill>
                    </a:rPr>
                    <a:t>Разминка: ответы на вопросы низкого и высокого порядка</a:t>
                  </a:r>
                  <a:endParaRPr lang="ru-RU" sz="1400" b="1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11" name="Группа 34"/>
              <p:cNvGrpSpPr/>
              <p:nvPr/>
            </p:nvGrpSpPr>
            <p:grpSpPr>
              <a:xfrm>
                <a:off x="2214546" y="571505"/>
                <a:ext cx="2286016" cy="3000371"/>
                <a:chOff x="1632739" y="-5857908"/>
                <a:chExt cx="3315694" cy="3971579"/>
              </a:xfrm>
            </p:grpSpPr>
            <p:pic>
              <p:nvPicPr>
                <p:cNvPr id="20" name="Рисунок 8" descr="D:\Уроки октябрь\Урок №2\Светлана Александровна\DSCF3859.jpg"/>
                <p:cNvPicPr/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632739" y="-5857908"/>
                  <a:ext cx="3315694" cy="3025990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sp>
              <p:nvSpPr>
                <p:cNvPr id="21" name="Прямоугольник 9"/>
                <p:cNvSpPr/>
                <p:nvPr/>
              </p:nvSpPr>
              <p:spPr>
                <a:xfrm>
                  <a:off x="1632785" y="-2831951"/>
                  <a:ext cx="3315648" cy="945622"/>
                </a:xfrm>
                <a:prstGeom prst="rect">
                  <a:avLst/>
                </a:prstGeom>
                <a:ln w="57150"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400" b="1" dirty="0" smtClean="0">
                      <a:solidFill>
                        <a:srgbClr val="7030A0"/>
                      </a:solidFill>
                    </a:rPr>
                    <a:t>Определение темы: </a:t>
                  </a:r>
                </a:p>
                <a:p>
                  <a:pPr algn="ctr"/>
                  <a:r>
                    <a:rPr lang="ru-RU" sz="1400" b="1" dirty="0" smtClean="0">
                      <a:solidFill>
                        <a:srgbClr val="7030A0"/>
                      </a:solidFill>
                    </a:rPr>
                    <a:t>разгадывание кроссворда</a:t>
                  </a:r>
                  <a:endParaRPr lang="ru-RU" sz="1400" b="1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12" name="Группа 41"/>
              <p:cNvGrpSpPr/>
              <p:nvPr/>
            </p:nvGrpSpPr>
            <p:grpSpPr>
              <a:xfrm>
                <a:off x="4643406" y="3714777"/>
                <a:ext cx="2286048" cy="2857519"/>
                <a:chOff x="428562" y="3845722"/>
                <a:chExt cx="2428926" cy="3016270"/>
              </a:xfrm>
            </p:grpSpPr>
            <p:pic>
              <p:nvPicPr>
                <p:cNvPr id="17" name="Рисунок 16" descr="D:\Уроки октябрь\Урок №2\Светлана Александровна\DSCF3893.jpg"/>
                <p:cNvPicPr/>
                <p:nvPr/>
              </p:nvPicPr>
              <p:blipFill>
                <a:blip r:embed="rId7" cstate="print"/>
                <a:srcRect r="19191" b="3587"/>
                <a:stretch>
                  <a:fillRect/>
                </a:stretch>
              </p:blipFill>
              <p:spPr bwMode="auto">
                <a:xfrm>
                  <a:off x="504499" y="3996510"/>
                  <a:ext cx="2352989" cy="2290010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pic>
              <p:nvPicPr>
                <p:cNvPr id="18" name="Рисунок 17" descr="D:\Уроки октябрь\Урок №2\Светлана Александровна\DSCF3893.jpg"/>
                <p:cNvPicPr/>
                <p:nvPr/>
              </p:nvPicPr>
              <p:blipFill>
                <a:blip r:embed="rId7" cstate="print"/>
                <a:srcRect r="19191" b="3587"/>
                <a:stretch>
                  <a:fillRect/>
                </a:stretch>
              </p:blipFill>
              <p:spPr bwMode="auto">
                <a:xfrm>
                  <a:off x="428596" y="3845722"/>
                  <a:ext cx="2352989" cy="2337610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sp>
              <p:nvSpPr>
                <p:cNvPr id="19" name="Прямоугольник 18"/>
                <p:cNvSpPr/>
                <p:nvPr/>
              </p:nvSpPr>
              <p:spPr>
                <a:xfrm>
                  <a:off x="428562" y="6211137"/>
                  <a:ext cx="2428892" cy="650855"/>
                </a:xfrm>
                <a:prstGeom prst="rect">
                  <a:avLst/>
                </a:prstGeom>
                <a:ln w="57150"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300" b="1" dirty="0" smtClean="0">
                      <a:solidFill>
                        <a:srgbClr val="7030A0"/>
                      </a:solidFill>
                    </a:rPr>
                    <a:t>Закрепление материала:</a:t>
                  </a:r>
                </a:p>
                <a:p>
                  <a:pPr algn="ctr"/>
                  <a:r>
                    <a:rPr lang="ru-RU" sz="1300" b="1" dirty="0" smtClean="0">
                      <a:solidFill>
                        <a:srgbClr val="7030A0"/>
                      </a:solidFill>
                    </a:rPr>
                    <a:t>составление </a:t>
                  </a:r>
                  <a:r>
                    <a:rPr lang="ru-RU" sz="1300" b="1" dirty="0" err="1" smtClean="0">
                      <a:solidFill>
                        <a:srgbClr val="7030A0"/>
                      </a:solidFill>
                    </a:rPr>
                    <a:t>синквейна</a:t>
                  </a:r>
                  <a:endParaRPr lang="ru-RU" sz="1300" b="1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13" name="Группа 43"/>
              <p:cNvGrpSpPr/>
              <p:nvPr/>
            </p:nvGrpSpPr>
            <p:grpSpPr>
              <a:xfrm>
                <a:off x="6858017" y="3714777"/>
                <a:ext cx="2286015" cy="2857520"/>
                <a:chOff x="6364865" y="3857630"/>
                <a:chExt cx="2064788" cy="2857520"/>
              </a:xfrm>
            </p:grpSpPr>
            <p:pic>
              <p:nvPicPr>
                <p:cNvPr id="14" name="Рисунок 13" descr="D:\Уроки октябрь\Урок №2\Светлана Александровна\DSCF3864.jpg"/>
                <p:cNvPicPr/>
                <p:nvPr/>
              </p:nvPicPr>
              <p:blipFill>
                <a:blip r:embed="rId8" cstate="print"/>
                <a:srcRect l="6072" t="18162"/>
                <a:stretch>
                  <a:fillRect/>
                </a:stretch>
              </p:blipFill>
              <p:spPr bwMode="auto">
                <a:xfrm>
                  <a:off x="6430934" y="4000481"/>
                  <a:ext cx="1998719" cy="2143165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  <p:sp>
              <p:nvSpPr>
                <p:cNvPr id="15" name="Прямоугольник 14"/>
                <p:cNvSpPr/>
                <p:nvPr/>
              </p:nvSpPr>
              <p:spPr>
                <a:xfrm>
                  <a:off x="6429389" y="6072231"/>
                  <a:ext cx="2000264" cy="642919"/>
                </a:xfrm>
                <a:prstGeom prst="rect">
                  <a:avLst/>
                </a:prstGeom>
                <a:ln w="57150"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300" b="1" dirty="0" err="1" smtClean="0">
                      <a:solidFill>
                        <a:srgbClr val="7030A0"/>
                      </a:solidFill>
                    </a:rPr>
                    <a:t>Критериальное</a:t>
                  </a:r>
                  <a:r>
                    <a:rPr lang="ru-RU" sz="1300" b="1" dirty="0" smtClean="0">
                      <a:solidFill>
                        <a:srgbClr val="7030A0"/>
                      </a:solidFill>
                    </a:rPr>
                    <a:t> оценивание</a:t>
                  </a:r>
                </a:p>
                <a:p>
                  <a:pPr algn="ctr"/>
                  <a:r>
                    <a:rPr lang="ru-RU" sz="1300" b="1" dirty="0" smtClean="0">
                      <a:solidFill>
                        <a:srgbClr val="7030A0"/>
                      </a:solidFill>
                    </a:rPr>
                    <a:t>устных презентаций</a:t>
                  </a:r>
                  <a:endParaRPr lang="ru-RU" sz="1300" b="1" dirty="0">
                    <a:solidFill>
                      <a:srgbClr val="7030A0"/>
                    </a:solidFill>
                  </a:endParaRPr>
                </a:p>
              </p:txBody>
            </p:sp>
            <p:pic>
              <p:nvPicPr>
                <p:cNvPr id="16" name="Рисунок 15" descr="D:\Уроки октябрь\Урок №2\Светлана Александровна\DSCF3864.jpg"/>
                <p:cNvPicPr/>
                <p:nvPr/>
              </p:nvPicPr>
              <p:blipFill>
                <a:blip r:embed="rId8" cstate="print"/>
                <a:srcRect l="6072" t="18162"/>
                <a:stretch>
                  <a:fillRect/>
                </a:stretch>
              </p:blipFill>
              <p:spPr bwMode="auto">
                <a:xfrm>
                  <a:off x="6364865" y="3857630"/>
                  <a:ext cx="2064760" cy="2214578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</p:grpSp>
        </p:grpSp>
        <p:pic>
          <p:nvPicPr>
            <p:cNvPr id="5" name="Рисунок 4" descr="D:\Уроки октябрь\Урок №1\Изображение 020.jpg"/>
            <p:cNvPicPr/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500562" y="785794"/>
              <a:ext cx="2286016" cy="228601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00B0F0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sp>
          <p:nvSpPr>
            <p:cNvPr id="6" name="Прямоугольник 5"/>
            <p:cNvSpPr/>
            <p:nvPr/>
          </p:nvSpPr>
          <p:spPr>
            <a:xfrm>
              <a:off x="4500594" y="3071810"/>
              <a:ext cx="2285984" cy="714355"/>
            </a:xfrm>
            <a:prstGeom prst="rect">
              <a:avLst/>
            </a:prstGeom>
            <a:ln w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rgbClr val="7030A0"/>
                  </a:solidFill>
                </a:rPr>
                <a:t>Изучение материала:</a:t>
              </a:r>
            </a:p>
            <a:p>
              <a:pPr algn="ctr"/>
              <a:r>
                <a:rPr lang="ru-RU" sz="1400" b="1" dirty="0" smtClean="0">
                  <a:solidFill>
                    <a:srgbClr val="7030A0"/>
                  </a:solidFill>
                </a:rPr>
                <a:t>решение логических вопросов</a:t>
              </a:r>
              <a:endParaRPr lang="ru-RU" sz="1400" b="1" dirty="0">
                <a:solidFill>
                  <a:srgbClr val="7030A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Группа 41"/>
          <p:cNvGrpSpPr/>
          <p:nvPr/>
        </p:nvGrpSpPr>
        <p:grpSpPr>
          <a:xfrm>
            <a:off x="71406" y="142852"/>
            <a:ext cx="9001156" cy="6678098"/>
            <a:chOff x="71406" y="142852"/>
            <a:chExt cx="9001156" cy="6678098"/>
          </a:xfrm>
        </p:grpSpPr>
        <p:pic>
          <p:nvPicPr>
            <p:cNvPr id="12" name="Picture 6" descr="C:\Users\User\Desktop\презент\success-2.jpg"/>
            <p:cNvPicPr>
              <a:picLocks noChangeAspect="1" noChangeArrowheads="1"/>
            </p:cNvPicPr>
            <p:nvPr/>
          </p:nvPicPr>
          <p:blipFill>
            <a:blip r:embed="rId2" cstate="print"/>
            <a:srcRect l="4687" t="10416" r="3125" b="12500"/>
            <a:stretch>
              <a:fillRect/>
            </a:stretch>
          </p:blipFill>
          <p:spPr bwMode="auto">
            <a:xfrm>
              <a:off x="2571736" y="2285992"/>
              <a:ext cx="4143404" cy="2214578"/>
            </a:xfrm>
            <a:prstGeom prst="rect">
              <a:avLst/>
            </a:prstGeom>
            <a:noFill/>
          </p:spPr>
        </p:pic>
        <p:grpSp>
          <p:nvGrpSpPr>
            <p:cNvPr id="49" name="Группа 48"/>
            <p:cNvGrpSpPr/>
            <p:nvPr/>
          </p:nvGrpSpPr>
          <p:grpSpPr>
            <a:xfrm>
              <a:off x="71406" y="142852"/>
              <a:ext cx="9001156" cy="6678098"/>
              <a:chOff x="71406" y="108489"/>
              <a:chExt cx="9001156" cy="6678098"/>
            </a:xfrm>
          </p:grpSpPr>
          <p:grpSp>
            <p:nvGrpSpPr>
              <p:cNvPr id="44" name="Группа 43"/>
              <p:cNvGrpSpPr/>
              <p:nvPr/>
            </p:nvGrpSpPr>
            <p:grpSpPr>
              <a:xfrm>
                <a:off x="71406" y="108489"/>
                <a:ext cx="2367881" cy="6678097"/>
                <a:chOff x="203855" y="108489"/>
                <a:chExt cx="2367881" cy="6678097"/>
              </a:xfrm>
            </p:grpSpPr>
            <p:pic>
              <p:nvPicPr>
                <p:cNvPr id="21" name="Picture 4" descr="D:\Уроки октябрь\урок  № 4\DCIM\102PHOTO\SAM_5401.JPG"/>
                <p:cNvPicPr>
                  <a:picLocks noChangeArrowheads="1"/>
                </p:cNvPicPr>
                <p:nvPr/>
              </p:nvPicPr>
              <p:blipFill>
                <a:blip r:embed="rId3" cstate="print">
                  <a:lum bright="10000"/>
                </a:blip>
                <a:srcRect/>
                <a:stretch>
                  <a:fillRect/>
                </a:stretch>
              </p:blipFill>
              <p:spPr bwMode="auto">
                <a:xfrm>
                  <a:off x="214282" y="4572008"/>
                  <a:ext cx="2275589" cy="2214578"/>
                </a:xfrm>
                <a:prstGeom prst="roundRect">
                  <a:avLst/>
                </a:prstGeom>
                <a:noFill/>
                <a:ln w="57150">
                  <a:solidFill>
                    <a:srgbClr val="00B0F0"/>
                  </a:solidFill>
                </a:ln>
              </p:spPr>
            </p:pic>
            <p:pic>
              <p:nvPicPr>
                <p:cNvPr id="27" name="Рисунок 26" descr="D:\Уроки октябрь\Урок №1\Изображение 074.jpg"/>
                <p:cNvPicPr/>
                <p:nvPr/>
              </p:nvPicPr>
              <p:blipFill>
                <a:blip r:embed="rId4" cstate="print"/>
                <a:srcRect l="6506" r="9130" b="10968"/>
                <a:stretch>
                  <a:fillRect/>
                </a:stretch>
              </p:blipFill>
              <p:spPr bwMode="auto">
                <a:xfrm>
                  <a:off x="214282" y="2357430"/>
                  <a:ext cx="2357454" cy="2143140"/>
                </a:xfrm>
                <a:prstGeom prst="roundRect">
                  <a:avLst/>
                </a:prstGeom>
                <a:noFill/>
                <a:ln w="57150">
                  <a:solidFill>
                    <a:srgbClr val="00B0F0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41" name="Рисунок 40" descr="D:\Уроки октябрь\Урок №1\Изображение 096.jpg"/>
                <p:cNvPicPr/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03855" y="108489"/>
                  <a:ext cx="2306870" cy="2177503"/>
                </a:xfrm>
                <a:prstGeom prst="roundRect">
                  <a:avLst/>
                </a:prstGeom>
                <a:solidFill>
                  <a:srgbClr val="FFFFFF"/>
                </a:solidFill>
                <a:ln w="76200" cap="sq">
                  <a:solidFill>
                    <a:srgbClr val="00B0F0"/>
                  </a:solidFill>
                  <a:miter lim="800000"/>
                </a:ln>
                <a:effectLst>
                  <a:reflection blurRad="12700" stA="33000" endPos="28000" dist="5000" dir="5400000" sy="-100000" algn="bl" rotWithShape="0"/>
                </a:effectLst>
                <a:scene3d>
                  <a:camera prst="orthographicFront"/>
                  <a:lightRig rig="threePt" dir="t">
                    <a:rot lat="0" lon="0" rev="2700000"/>
                  </a:lightRig>
                </a:scene3d>
                <a:sp3d contourW="6350">
                  <a:bevelT h="38100"/>
                  <a:contourClr>
                    <a:srgbClr val="C0C0C0"/>
                  </a:contourClr>
                </a:sp3d>
              </p:spPr>
            </p:pic>
          </p:grpSp>
          <p:grpSp>
            <p:nvGrpSpPr>
              <p:cNvPr id="48" name="Группа 47"/>
              <p:cNvGrpSpPr/>
              <p:nvPr/>
            </p:nvGrpSpPr>
            <p:grpSpPr>
              <a:xfrm>
                <a:off x="2428860" y="117440"/>
                <a:ext cx="6643702" cy="6669147"/>
                <a:chOff x="2428860" y="117440"/>
                <a:chExt cx="6643702" cy="6669147"/>
              </a:xfrm>
            </p:grpSpPr>
            <p:pic>
              <p:nvPicPr>
                <p:cNvPr id="23" name="Picture 3" descr="D:\Уроки октябрь\Урок №2\Светлана Александровна\DSCF3857.jpg"/>
                <p:cNvPicPr>
                  <a:picLocks noChangeArrowheads="1"/>
                </p:cNvPicPr>
                <p:nvPr/>
              </p:nvPicPr>
              <p:blipFill>
                <a:blip r:embed="rId6" cstate="print"/>
                <a:srcRect t="15808"/>
                <a:stretch>
                  <a:fillRect/>
                </a:stretch>
              </p:blipFill>
              <p:spPr bwMode="auto">
                <a:xfrm>
                  <a:off x="2428860" y="142876"/>
                  <a:ext cx="2143140" cy="2143116"/>
                </a:xfrm>
                <a:prstGeom prst="roundRect">
                  <a:avLst/>
                </a:prstGeom>
                <a:noFill/>
                <a:ln w="57150">
                  <a:solidFill>
                    <a:srgbClr val="00B0F0"/>
                  </a:solidFill>
                </a:ln>
              </p:spPr>
            </p:pic>
            <p:pic>
              <p:nvPicPr>
                <p:cNvPr id="24" name="Рисунок 23" descr="D:\Уроки октябрь\Урок №2\Светлана Александровна\DSCF3841.jpg"/>
                <p:cNvPicPr/>
                <p:nvPr/>
              </p:nvPicPr>
              <p:blipFill>
                <a:blip r:embed="rId7" cstate="print"/>
                <a:srcRect l="8338" t="23391" r="5077"/>
                <a:stretch>
                  <a:fillRect/>
                </a:stretch>
              </p:blipFill>
              <p:spPr bwMode="auto">
                <a:xfrm>
                  <a:off x="6929454" y="123986"/>
                  <a:ext cx="2143108" cy="2162006"/>
                </a:xfrm>
                <a:prstGeom prst="roundRect">
                  <a:avLst/>
                </a:prstGeom>
                <a:noFill/>
                <a:ln w="57150">
                  <a:solidFill>
                    <a:srgbClr val="00B0F0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40" name="Picture 2" descr="C:\Users\User\Desktop\фильм фото\ф18.jp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643438" y="117440"/>
                  <a:ext cx="2214577" cy="2168552"/>
                </a:xfrm>
                <a:prstGeom prst="roundRect">
                  <a:avLst/>
                </a:prstGeom>
                <a:noFill/>
                <a:ln w="57150">
                  <a:solidFill>
                    <a:srgbClr val="00B0F0"/>
                  </a:solidFill>
                </a:ln>
              </p:spPr>
            </p:pic>
            <p:pic>
              <p:nvPicPr>
                <p:cNvPr id="3074" name="Picture 2" descr="D:\Уроки октябрь\Открытый урок №3\SAM_2713.JP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793093" y="2357430"/>
                  <a:ext cx="2273414" cy="2071702"/>
                </a:xfrm>
                <a:prstGeom prst="roundRect">
                  <a:avLst/>
                </a:prstGeom>
                <a:noFill/>
                <a:ln w="57150">
                  <a:solidFill>
                    <a:srgbClr val="00B0F0"/>
                  </a:solidFill>
                </a:ln>
              </p:spPr>
            </p:pic>
            <p:pic>
              <p:nvPicPr>
                <p:cNvPr id="45" name="Рисунок 44"/>
                <p:cNvPicPr/>
                <p:nvPr/>
              </p:nvPicPr>
              <p:blipFill>
                <a:blip r:embed="rId10" cstate="print">
                  <a:lum bright="20000"/>
                </a:blip>
                <a:srcRect l="20157" t="29167" r="30688" b="13393"/>
                <a:stretch>
                  <a:fillRect/>
                </a:stretch>
              </p:blipFill>
              <p:spPr bwMode="auto">
                <a:xfrm>
                  <a:off x="6858016" y="4572008"/>
                  <a:ext cx="2207821" cy="2200750"/>
                </a:xfrm>
                <a:prstGeom prst="roundRect">
                  <a:avLst/>
                </a:prstGeom>
                <a:noFill/>
                <a:ln w="57150">
                  <a:solidFill>
                    <a:srgbClr val="00B0F0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46" name="Рисунок 45" descr="D:\Уроки октябрь\урок  № 4\DCIM\102PHOTO\SAM_5404.JPG"/>
                <p:cNvPicPr/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4572000" y="4572008"/>
                  <a:ext cx="2214578" cy="2214579"/>
                </a:xfrm>
                <a:prstGeom prst="roundRect">
                  <a:avLst/>
                </a:prstGeom>
                <a:noFill/>
                <a:ln w="57150">
                  <a:solidFill>
                    <a:srgbClr val="00B0F0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47" name="Рисунок 46" descr="D:\Уроки октябрь\урок  № 4\DCIM\102PHOTO\SAM_5399.JPG"/>
                <p:cNvPicPr/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2428860" y="4572008"/>
                  <a:ext cx="2099566" cy="2200751"/>
                </a:xfrm>
                <a:prstGeom prst="roundRect">
                  <a:avLst/>
                </a:prstGeom>
                <a:noFill/>
                <a:ln w="57150">
                  <a:solidFill>
                    <a:srgbClr val="00B0F0"/>
                  </a:solidFill>
                  <a:miter lim="800000"/>
                  <a:headEnd/>
                  <a:tailEnd/>
                </a:ln>
              </p:spPr>
            </p:pic>
          </p:grpSp>
        </p:grpSp>
      </p:grpSp>
      <p:grpSp>
        <p:nvGrpSpPr>
          <p:cNvPr id="59" name="Группа 58"/>
          <p:cNvGrpSpPr/>
          <p:nvPr/>
        </p:nvGrpSpPr>
        <p:grpSpPr>
          <a:xfrm>
            <a:off x="85692" y="142852"/>
            <a:ext cx="8829708" cy="6715148"/>
            <a:chOff x="5857884" y="-2071726"/>
            <a:chExt cx="8858312" cy="6000792"/>
          </a:xfrm>
        </p:grpSpPr>
        <p:sp>
          <p:nvSpPr>
            <p:cNvPr id="50" name="Горизонтальный свиток 49"/>
            <p:cNvSpPr/>
            <p:nvPr/>
          </p:nvSpPr>
          <p:spPr>
            <a:xfrm>
              <a:off x="5857884" y="214290"/>
              <a:ext cx="8858280" cy="1071546"/>
            </a:xfrm>
            <a:prstGeom prst="horizontalScroll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FF0000"/>
                  </a:solidFill>
                </a:rPr>
                <a:t>Я организую, наблюдаю, направляю, </a:t>
              </a:r>
            </a:p>
            <a:p>
              <a:pPr algn="ctr"/>
              <a:r>
                <a:rPr lang="ru-RU" sz="2800" b="1" dirty="0" smtClean="0">
                  <a:solidFill>
                    <a:srgbClr val="FF0000"/>
                  </a:solidFill>
                </a:rPr>
                <a:t>координирую, оцениваю, поощряю  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57" name="Группа 56"/>
            <p:cNvGrpSpPr/>
            <p:nvPr/>
          </p:nvGrpSpPr>
          <p:grpSpPr>
            <a:xfrm>
              <a:off x="5929354" y="-2071726"/>
              <a:ext cx="8786842" cy="2357446"/>
              <a:chOff x="5929354" y="-1785978"/>
              <a:chExt cx="8786842" cy="2357446"/>
            </a:xfrm>
          </p:grpSpPr>
          <p:pic>
            <p:nvPicPr>
              <p:cNvPr id="52" name="Рисунок 51" descr="C:\Users\User\Desktop\Моментальный снимок 2 (13.11.2012 15-25).png"/>
              <p:cNvPicPr/>
              <p:nvPr/>
            </p:nvPicPr>
            <p:blipFill>
              <a:blip r:embed="rId13" cstate="print"/>
              <a:srcRect l="25926" t="16602" r="16410" b="12949"/>
              <a:stretch>
                <a:fillRect/>
              </a:stretch>
            </p:blipFill>
            <p:spPr bwMode="auto">
              <a:xfrm>
                <a:off x="11810332" y="-1785977"/>
                <a:ext cx="2905864" cy="2357433"/>
              </a:xfrm>
              <a:prstGeom prst="rect">
                <a:avLst/>
              </a:prstGeom>
              <a:ln w="38100" cap="sq">
                <a:solidFill>
                  <a:srgbClr val="FF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53" name="Picture 2" descr="D:\Уроки октябрь\Урок №1\Изображение 056.jpg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 l="7233"/>
              <a:stretch>
                <a:fillRect/>
              </a:stretch>
            </p:blipFill>
            <p:spPr bwMode="auto">
              <a:xfrm>
                <a:off x="5929354" y="-1785978"/>
                <a:ext cx="2905864" cy="2357445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</p:pic>
          <p:pic>
            <p:nvPicPr>
              <p:cNvPr id="54" name="Picture 3" descr="D:\Уроки октябрь\Урок №1\Изображение 086.jpg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 l="9987" t="6032" r="132" b="14055"/>
              <a:stretch>
                <a:fillRect/>
              </a:stretch>
            </p:blipFill>
            <p:spPr bwMode="auto">
              <a:xfrm>
                <a:off x="8904406" y="-1785977"/>
                <a:ext cx="2811394" cy="2357445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</p:pic>
        </p:grpSp>
        <p:grpSp>
          <p:nvGrpSpPr>
            <p:cNvPr id="58" name="Группа 57"/>
            <p:cNvGrpSpPr/>
            <p:nvPr/>
          </p:nvGrpSpPr>
          <p:grpSpPr>
            <a:xfrm>
              <a:off x="5929354" y="1214432"/>
              <a:ext cx="8786811" cy="2714634"/>
              <a:chOff x="5929354" y="1000094"/>
              <a:chExt cx="8786811" cy="2714634"/>
            </a:xfrm>
          </p:grpSpPr>
          <p:pic>
            <p:nvPicPr>
              <p:cNvPr id="51" name="Рисунок 50" descr="D:\Уроки октябрь\урок  № 4\DCIM\102PHOTO\фото 4 урок 4.png"/>
              <p:cNvPicPr/>
              <p:nvPr/>
            </p:nvPicPr>
            <p:blipFill>
              <a:blip r:embed="rId16" cstate="print"/>
              <a:srcRect l="11758" t="18622" r="10743" b="13011"/>
              <a:stretch>
                <a:fillRect/>
              </a:stretch>
            </p:blipFill>
            <p:spPr bwMode="auto">
              <a:xfrm>
                <a:off x="11879489" y="1000094"/>
                <a:ext cx="2836676" cy="2714634"/>
              </a:xfrm>
              <a:prstGeom prst="rect">
                <a:avLst/>
              </a:prstGeom>
              <a:ln w="38100" cap="sq">
                <a:solidFill>
                  <a:srgbClr val="FF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55" name="Picture 4" descr="D:\Уроки октябрь\Урок №2\Светлана Александровна\Фото2-й урок\фото урок 2 - 1\DSCF3860.jpg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5929354" y="1000094"/>
                <a:ext cx="2905864" cy="2643196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</p:pic>
          <p:pic>
            <p:nvPicPr>
              <p:cNvPr id="56" name="Picture 5" descr="D:\Уроки октябрь\Открытый урок №3\SAM_2695.JPG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 l="3621" t="36211" r="32104" b="16715"/>
              <a:stretch>
                <a:fillRect/>
              </a:stretch>
            </p:blipFill>
            <p:spPr bwMode="auto">
              <a:xfrm>
                <a:off x="8904406" y="1000094"/>
                <a:ext cx="2905895" cy="2643196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4"/>
          <p:cNvSpPr>
            <a:spLocks noChangeArrowheads="1"/>
          </p:cNvSpPr>
          <p:nvPr/>
        </p:nvSpPr>
        <p:spPr bwMode="auto">
          <a:xfrm>
            <a:off x="295276" y="5786454"/>
            <a:ext cx="878684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не изменить свои убеждения, </a:t>
            </a:r>
          </a:p>
          <a:p>
            <a:pPr algn="ctr"/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жизнь навсегда может остаться такой какая она есть!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5" name="Picture 3" descr="C:\Users\User\Desktop\Фото 3 слайд\фото 12.jpg"/>
          <p:cNvPicPr>
            <a:picLocks noChangeAspect="1" noChangeArrowheads="1"/>
          </p:cNvPicPr>
          <p:nvPr/>
        </p:nvPicPr>
        <p:blipFill>
          <a:blip r:embed="rId2" cstate="print"/>
          <a:srcRect l="15227" t="10526" r="15227" b="10526"/>
          <a:stretch>
            <a:fillRect/>
          </a:stretch>
        </p:blipFill>
        <p:spPr bwMode="auto">
          <a:xfrm>
            <a:off x="2071670" y="2143116"/>
            <a:ext cx="5143536" cy="37147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642918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B00043"/>
                </a:solidFill>
              </a:rPr>
              <a:t>«Мои  ученики  –  будут  узнавать  новое не  от меня, </a:t>
            </a:r>
          </a:p>
          <a:p>
            <a:pPr algn="ctr"/>
            <a:r>
              <a:rPr lang="ru-RU" sz="2400" b="1" i="1" dirty="0" smtClean="0">
                <a:solidFill>
                  <a:srgbClr val="B00043"/>
                </a:solidFill>
              </a:rPr>
              <a:t>они будут открывать это новое сами. </a:t>
            </a:r>
          </a:p>
          <a:p>
            <a:pPr algn="ctr"/>
            <a:r>
              <a:rPr lang="ru-RU" sz="2400" b="1" i="1" dirty="0" smtClean="0">
                <a:solidFill>
                  <a:srgbClr val="B00043"/>
                </a:solidFill>
              </a:rPr>
              <a:t>Моя главная задача - помочь им раскрыться, развить собственные идеи» </a:t>
            </a:r>
          </a:p>
          <a:p>
            <a:r>
              <a:rPr lang="ru-RU" sz="2400" b="1" i="1" dirty="0" smtClean="0">
                <a:solidFill>
                  <a:srgbClr val="B00043"/>
                </a:solidFill>
              </a:rPr>
              <a:t>                                                                                                                      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03862" y="2143116"/>
            <a:ext cx="1854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B00043"/>
                </a:solidFill>
              </a:rPr>
              <a:t>Г.Песталоцци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00182" y="714356"/>
            <a:ext cx="6143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Стратегия «</a:t>
            </a:r>
            <a:r>
              <a:rPr lang="ru-RU" sz="3600" b="1" dirty="0" err="1" smtClean="0">
                <a:solidFill>
                  <a:srgbClr val="C00000"/>
                </a:solidFill>
              </a:rPr>
              <a:t>Инсерт</a:t>
            </a:r>
            <a:r>
              <a:rPr lang="ru-RU" sz="3600" b="1" dirty="0" smtClean="0">
                <a:solidFill>
                  <a:srgbClr val="C00000"/>
                </a:solidFill>
              </a:rPr>
              <a:t>»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«Условные значки»</a:t>
            </a:r>
            <a:endParaRPr lang="ru-RU" sz="36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50904" y="2157426"/>
          <a:ext cx="8064500" cy="3200400"/>
        </p:xfrm>
        <a:graphic>
          <a:graphicData uri="http://schemas.openxmlformats.org/drawingml/2006/table">
            <a:tbl>
              <a:tblPr/>
              <a:tblGrid>
                <a:gridCol w="2178050"/>
                <a:gridCol w="588645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Значки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Ключевые слова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уже знал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новое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думал иначе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есть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71438" y="0"/>
            <a:ext cx="8929718" cy="164305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Методы и приёмы развития критического мышления в формировании функциональной грамотности учащихся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142876" y="6072206"/>
            <a:ext cx="9429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Учитель биологии и химии Подольская Светлана Александровна</a:t>
            </a:r>
            <a:endParaRPr lang="ru-RU" sz="2000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D:\Портфолио ПСА\Все презентации\Фото 3 слайд\презент\Фото 3 слайд\фото 19.jpg"/>
          <p:cNvPicPr>
            <a:picLocks noChangeAspect="1" noChangeArrowheads="1"/>
          </p:cNvPicPr>
          <p:nvPr/>
        </p:nvPicPr>
        <p:blipFill>
          <a:blip r:embed="rId2" cstate="print"/>
          <a:srcRect b="17752"/>
          <a:stretch>
            <a:fillRect/>
          </a:stretch>
        </p:blipFill>
        <p:spPr bwMode="auto">
          <a:xfrm>
            <a:off x="285720" y="3338654"/>
            <a:ext cx="8572560" cy="3019304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5784" y="1808796"/>
            <a:ext cx="57864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постигает новое, лелея старое,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тот может быть учителем.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Конфуци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User\Desktop\Фото 3 слайд\фото 24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 l="17656" t="9570" r="14844" b="4297"/>
          <a:stretch>
            <a:fillRect/>
          </a:stretch>
        </p:blipFill>
        <p:spPr bwMode="auto">
          <a:xfrm>
            <a:off x="6215075" y="1500175"/>
            <a:ext cx="2643206" cy="2071701"/>
          </a:xfrm>
          <a:prstGeom prst="roundRect">
            <a:avLst/>
          </a:prstGeom>
          <a:noFill/>
        </p:spPr>
      </p:pic>
      <p:pic>
        <p:nvPicPr>
          <p:cNvPr id="2" name="Picture 2" descr="D:\Портфолио ПСА\Все презентации\Фото 3 слайд\G9y7WiND5b.jpg"/>
          <p:cNvPicPr>
            <a:picLocks noChangeAspect="1" noChangeArrowheads="1"/>
          </p:cNvPicPr>
          <p:nvPr/>
        </p:nvPicPr>
        <p:blipFill>
          <a:blip r:embed="rId4" cstate="print"/>
          <a:srcRect l="25000" t="3947" r="21711" b="2632"/>
          <a:stretch>
            <a:fillRect/>
          </a:stretch>
        </p:blipFill>
        <p:spPr bwMode="auto">
          <a:xfrm>
            <a:off x="285720" y="3750471"/>
            <a:ext cx="1928826" cy="2536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14356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Таблицы: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«Знаю – Узнал – Хочу узнать –  (ЗУХ)»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2625" y="2709863"/>
          <a:ext cx="7818465" cy="2219335"/>
        </p:xfrm>
        <a:graphic>
          <a:graphicData uri="http://schemas.openxmlformats.org/drawingml/2006/table">
            <a:tbl>
              <a:tblPr/>
              <a:tblGrid>
                <a:gridCol w="2490712"/>
                <a:gridCol w="2226618"/>
                <a:gridCol w="3101135"/>
              </a:tblGrid>
              <a:tr h="22193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З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Что мы знаем?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Что мы узнали?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Что мы хотим узнать?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0671" y="642918"/>
            <a:ext cx="60346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Лист для решения проблемы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397000"/>
          <a:ext cx="8501122" cy="5041392"/>
        </p:xfrm>
        <a:graphic>
          <a:graphicData uri="http://schemas.openxmlformats.org/drawingml/2006/table">
            <a:tbl>
              <a:tblPr/>
              <a:tblGrid>
                <a:gridCol w="5715040"/>
                <a:gridCol w="2786082"/>
              </a:tblGrid>
              <a:tr h="898525">
                <a:tc>
                  <a:txBody>
                    <a:bodyPr/>
                    <a:lstStyle/>
                    <a:p>
                      <a:pPr marL="514350" marR="0" lvl="0" indent="-514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1. Какую главную проблему </a:t>
                      </a:r>
                    </a:p>
                    <a:p>
                      <a:pPr marL="514350" marR="0" lvl="0" indent="-514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   должны решить герои?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2. Какой информацией снабдил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   вас автор?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3.Что еще вы знаете, что  помогло бы решить проблему? Что еще нужно знать героям?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4. Каковы три главных способа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   решения проблемы?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Какой из выбранных способов наилучший и почему?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857232"/>
            <a:ext cx="6319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Стратегия решения проблемы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1911355"/>
          <a:ext cx="7929617" cy="2919984"/>
        </p:xfrm>
        <a:graphic>
          <a:graphicData uri="http://schemas.openxmlformats.org/drawingml/2006/table">
            <a:tbl>
              <a:tblPr/>
              <a:tblGrid>
                <a:gridCol w="938093"/>
                <a:gridCol w="767018"/>
                <a:gridCol w="6224506"/>
              </a:tblGrid>
              <a:tr h="2303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L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И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Е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Л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Идентифицируйте проблему.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Доберитесь до ее сути.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Есть варианты решения!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А теперь - за работу!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Логические выводы.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6" descr="j0237249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85720" y="1142984"/>
            <a:ext cx="8607455" cy="514353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428604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Прием «</a:t>
            </a:r>
            <a:r>
              <a:rPr lang="ru-RU" sz="3200" b="1" dirty="0" err="1" smtClean="0">
                <a:solidFill>
                  <a:srgbClr val="C00000"/>
                </a:solidFill>
              </a:rPr>
              <a:t>фишбоун</a:t>
            </a:r>
            <a:r>
              <a:rPr lang="ru-RU" sz="3200" b="1" dirty="0" smtClean="0">
                <a:solidFill>
                  <a:srgbClr val="C00000"/>
                </a:solidFill>
              </a:rPr>
              <a:t>» - "рыбный скелет"</a:t>
            </a:r>
            <a:endParaRPr lang="ru-RU" sz="3200" dirty="0">
              <a:solidFill>
                <a:srgbClr val="C0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397000"/>
          <a:ext cx="8643966" cy="4631309"/>
        </p:xfrm>
        <a:graphic>
          <a:graphicData uri="http://schemas.openxmlformats.org/drawingml/2006/table">
            <a:tbl>
              <a:tblPr/>
              <a:tblGrid>
                <a:gridCol w="2081171"/>
                <a:gridCol w="2316871"/>
                <a:gridCol w="2569286"/>
                <a:gridCol w="1676638"/>
              </a:tblGrid>
              <a:tr h="20161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Проблема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экологические проблемы порождают конфликты между странами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Причина: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трансграничные перемещения атмосферных загрязнений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Причина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загрязнение воды Мирового океана на территории одних государств другими государствами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Вывод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Экологические конфликты расширяются и имеют глобальный характер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5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Факты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 тыс. озер Швеции с признаками окисления 90% загрязнений в Норвегии из других стран (Рур, Бирмингем, Люксембург)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Факты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1978 г. – авария танкера у берегов Бретани – разлив нефти – 2 тыс. км2. 1975 г. – аналогичная авария в Малаккском  проливе – конфликты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06" y="714356"/>
            <a:ext cx="85725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Факторы, влияющие на развитие  ФГУ:</a:t>
            </a:r>
          </a:p>
          <a:p>
            <a:pPr marL="514350" indent="-514350">
              <a:buAutoNum type="arabicParenR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содержание образования </a:t>
            </a:r>
          </a:p>
          <a:p>
            <a:pPr marL="514350" indent="-514350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  (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нацстандарты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,      учебные программы);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2) формы и методы обучения;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3) система диагностики и оценки УДУ;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4) программы внешкольного,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 дополнительного образования;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5) модель управления школой;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6)наличие дружелюбной образовательной среды, основанной на принципах партнерства со всеми заинтересованными сторонами;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7) активная роль родителей в процессе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обучения и воспитания детей.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72330" y="2139812"/>
            <a:ext cx="2001214" cy="1646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85794"/>
            <a:ext cx="8670259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76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Внедрение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эффективных форм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методов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476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обучения для того, чтобы сформировать  </a:t>
            </a:r>
          </a:p>
          <a:p>
            <a:pPr marL="0" marR="0" lvl="0" indent="476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основы логического, критического и </a:t>
            </a:r>
          </a:p>
          <a:p>
            <a:pPr marL="0" marR="0" lvl="0" indent="476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конструктивного мышления, </a:t>
            </a:r>
          </a:p>
          <a:p>
            <a:pPr marL="0" marR="0" lvl="0" indent="476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обеспечивающего успешность достижения </a:t>
            </a:r>
          </a:p>
          <a:p>
            <a:pPr marL="0" marR="0" lvl="0" indent="476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образовательных результатов, </a:t>
            </a:r>
          </a:p>
          <a:p>
            <a:pPr marL="0" marR="0" lvl="0" indent="476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применять полученные знания </a:t>
            </a:r>
          </a:p>
          <a:p>
            <a:pPr marL="0" marR="0" lvl="0" indent="476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учебной и практической деятельности.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5129930"/>
            <a:ext cx="6929486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>
              <a:lnSpc>
                <a:spcPct val="90000"/>
              </a:lnSpc>
              <a:spcBef>
                <a:spcPct val="50000"/>
              </a:spcBef>
            </a:pPr>
            <a:r>
              <a:rPr lang="ru-RU" sz="3200" b="1" i="1" dirty="0" smtClean="0">
                <a:solidFill>
                  <a:srgbClr val="FF0000"/>
                </a:solidFill>
              </a:rPr>
              <a:t>Умеющие мыслить умеют    </a:t>
            </a:r>
          </a:p>
          <a:p>
            <a:pPr indent="719138">
              <a:lnSpc>
                <a:spcPct val="90000"/>
              </a:lnSpc>
              <a:spcBef>
                <a:spcPct val="50000"/>
              </a:spcBef>
            </a:pPr>
            <a:r>
              <a:rPr lang="ru-RU" sz="3200" b="1" i="1" dirty="0" smtClean="0">
                <a:solidFill>
                  <a:srgbClr val="FF0000"/>
                </a:solidFill>
              </a:rPr>
              <a:t> задавать вопросы.</a:t>
            </a:r>
          </a:p>
          <a:p>
            <a:pPr indent="719138" algn="ctr">
              <a:lnSpc>
                <a:spcPct val="90000"/>
              </a:lnSpc>
              <a:spcBef>
                <a:spcPct val="0"/>
              </a:spcBef>
            </a:pPr>
            <a:r>
              <a:rPr lang="ru-RU" sz="3200" b="1" i="1" dirty="0" smtClean="0">
                <a:solidFill>
                  <a:srgbClr val="FF0000"/>
                </a:solidFill>
              </a:rPr>
              <a:t>					  Э. Кинг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30713" b="58231" l="23200" r="40000">
                        <a14:foregroundMark x1="34800" y1="32187" x2="36400" y2="34398"/>
                        <a14:foregroundMark x1="34800" y1="31450" x2="34000" y2="30713"/>
                        <a14:foregroundMark x1="33600" y1="32678" x2="33200" y2="32432"/>
                        <a14:foregroundMark x1="29600" y1="50369" x2="30800" y2="53563"/>
                        <a14:foregroundMark x1="25600" y1="49386" x2="24400" y2="54791"/>
                        <a14:foregroundMark x1="31800" y1="52334" x2="32200" y2="54054"/>
                        <a14:backgroundMark x1="29600" y1="51106" x2="33600" y2="54791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124" t="27862" r="57752" b="42103"/>
          <a:stretch/>
        </p:blipFill>
        <p:spPr bwMode="auto">
          <a:xfrm flipH="1">
            <a:off x="630369" y="4824000"/>
            <a:ext cx="1584177" cy="2034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58935" y="571480"/>
            <a:ext cx="777071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762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</a:rPr>
              <a:t>Сравнение признаков обыденного           </a:t>
            </a:r>
          </a:p>
          <a:p>
            <a:pPr lvl="0" indent="4762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</a:rPr>
              <a:t>и критического мышления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6442" y="1643050"/>
          <a:ext cx="8208962" cy="4876483"/>
        </p:xfrm>
        <a:graphic>
          <a:graphicData uri="http://schemas.openxmlformats.org/drawingml/2006/table">
            <a:tbl>
              <a:tblPr/>
              <a:tblGrid>
                <a:gridCol w="3789362"/>
                <a:gridCol w="4419600"/>
              </a:tblGrid>
              <a:tr h="4080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Умелое мышление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Обычное мышление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Оценивающее суждение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Гадательное предположение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Взвешенное суждение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Предпочтение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Классификация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Группирование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Допущение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Верование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Логическое формулирование выводов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Формулирование выводов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Понимание принципов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Объединение понятий по ассоциации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Построение гипотезы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Предположение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(без достаточных оснований)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Предложение мнений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с аргументами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Предложение мнений без аргументов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Формулирование суждений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 основе критериев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Формулирование суждений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без опоры на критерии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68091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«Кластер» -</a:t>
            </a:r>
            <a:r>
              <a:rPr lang="ru-RU" sz="3600" b="1" dirty="0" smtClean="0">
                <a:solidFill>
                  <a:srgbClr val="C00000"/>
                </a:solidFill>
              </a:rPr>
              <a:t>"пучок, созвездие"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428021" y="1271610"/>
            <a:ext cx="8287383" cy="5300662"/>
            <a:chOff x="643044" y="1557338"/>
            <a:chExt cx="8287383" cy="5300662"/>
          </a:xfrm>
        </p:grpSpPr>
        <p:grpSp>
          <p:nvGrpSpPr>
            <p:cNvPr id="32" name="Group 5"/>
            <p:cNvGrpSpPr>
              <a:grpSpLocks/>
            </p:cNvGrpSpPr>
            <p:nvPr/>
          </p:nvGrpSpPr>
          <p:grpSpPr bwMode="auto">
            <a:xfrm>
              <a:off x="643044" y="1557338"/>
              <a:ext cx="8287383" cy="5300662"/>
              <a:chOff x="1585" y="9122"/>
              <a:chExt cx="10104" cy="5448"/>
            </a:xfrm>
          </p:grpSpPr>
          <p:sp>
            <p:nvSpPr>
              <p:cNvPr id="35" name="Oval 6"/>
              <p:cNvSpPr>
                <a:spLocks noChangeArrowheads="1"/>
              </p:cNvSpPr>
              <p:nvPr/>
            </p:nvSpPr>
            <p:spPr bwMode="auto">
              <a:xfrm>
                <a:off x="5243" y="11225"/>
                <a:ext cx="2787" cy="900"/>
              </a:xfrm>
              <a:prstGeom prst="ellipse">
                <a:avLst/>
              </a:prstGeom>
              <a:solidFill>
                <a:srgbClr val="CCFF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b="1" dirty="0" smtClean="0"/>
                  <a:t>Органические вещества</a:t>
                </a:r>
                <a:endParaRPr lang="ru-RU" sz="1400" b="1" dirty="0"/>
              </a:p>
              <a:p>
                <a:pPr algn="ctr"/>
                <a:endParaRPr lang="ru-RU" sz="1400" b="1" dirty="0"/>
              </a:p>
            </p:txBody>
          </p:sp>
          <p:sp>
            <p:nvSpPr>
              <p:cNvPr id="36" name="Oval 7"/>
              <p:cNvSpPr>
                <a:spLocks noChangeArrowheads="1"/>
              </p:cNvSpPr>
              <p:nvPr/>
            </p:nvSpPr>
            <p:spPr bwMode="auto">
              <a:xfrm>
                <a:off x="3141" y="9965"/>
                <a:ext cx="2160" cy="540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b="1" dirty="0" smtClean="0"/>
                  <a:t>Белки</a:t>
                </a:r>
                <a:endParaRPr lang="ru-RU" sz="1400" b="1" dirty="0"/>
              </a:p>
            </p:txBody>
          </p:sp>
          <p:sp>
            <p:nvSpPr>
              <p:cNvPr id="37" name="Oval 8"/>
              <p:cNvSpPr>
                <a:spLocks noChangeArrowheads="1"/>
              </p:cNvSpPr>
              <p:nvPr/>
            </p:nvSpPr>
            <p:spPr bwMode="auto">
              <a:xfrm>
                <a:off x="2804" y="12845"/>
                <a:ext cx="2497" cy="540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b="1" dirty="0" smtClean="0"/>
                  <a:t>липиды</a:t>
                </a:r>
                <a:endParaRPr lang="ru-RU" sz="1400" b="1" dirty="0"/>
              </a:p>
            </p:txBody>
          </p:sp>
          <p:sp>
            <p:nvSpPr>
              <p:cNvPr id="38" name="Oval 9"/>
              <p:cNvSpPr>
                <a:spLocks noChangeArrowheads="1"/>
              </p:cNvSpPr>
              <p:nvPr/>
            </p:nvSpPr>
            <p:spPr bwMode="auto">
              <a:xfrm>
                <a:off x="7461" y="12845"/>
                <a:ext cx="2160" cy="540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b="1" dirty="0" smtClean="0"/>
                  <a:t>НК</a:t>
                </a:r>
                <a:endParaRPr lang="ru-RU" sz="1400" b="1" dirty="0"/>
              </a:p>
            </p:txBody>
          </p:sp>
          <p:sp>
            <p:nvSpPr>
              <p:cNvPr id="39" name="Oval 10"/>
              <p:cNvSpPr>
                <a:spLocks noChangeArrowheads="1"/>
              </p:cNvSpPr>
              <p:nvPr/>
            </p:nvSpPr>
            <p:spPr bwMode="auto">
              <a:xfrm>
                <a:off x="7101" y="9965"/>
                <a:ext cx="2160" cy="540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b="1" dirty="0" smtClean="0"/>
                  <a:t>углеводы</a:t>
                </a:r>
                <a:endParaRPr lang="ru-RU" sz="1400" b="1" dirty="0"/>
              </a:p>
            </p:txBody>
          </p:sp>
          <p:sp>
            <p:nvSpPr>
              <p:cNvPr id="40" name="Oval 11"/>
              <p:cNvSpPr>
                <a:spLocks noChangeArrowheads="1"/>
              </p:cNvSpPr>
              <p:nvPr/>
            </p:nvSpPr>
            <p:spPr bwMode="auto">
              <a:xfrm>
                <a:off x="1585" y="10742"/>
                <a:ext cx="2265" cy="540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dirty="0" smtClean="0"/>
                  <a:t>протеины</a:t>
                </a:r>
                <a:endParaRPr lang="ru-RU" dirty="0"/>
              </a:p>
            </p:txBody>
          </p:sp>
          <p:sp>
            <p:nvSpPr>
              <p:cNvPr id="41" name="Oval 12"/>
              <p:cNvSpPr>
                <a:spLocks noChangeArrowheads="1"/>
              </p:cNvSpPr>
              <p:nvPr/>
            </p:nvSpPr>
            <p:spPr bwMode="auto">
              <a:xfrm>
                <a:off x="2949" y="11462"/>
                <a:ext cx="2206" cy="540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dirty="0" smtClean="0"/>
                  <a:t>протеиды</a:t>
                </a:r>
                <a:endParaRPr lang="ru-RU" dirty="0"/>
              </a:p>
            </p:txBody>
          </p:sp>
          <p:sp>
            <p:nvSpPr>
              <p:cNvPr id="42" name="Oval 13"/>
              <p:cNvSpPr>
                <a:spLocks noChangeArrowheads="1"/>
              </p:cNvSpPr>
              <p:nvPr/>
            </p:nvSpPr>
            <p:spPr bwMode="auto">
              <a:xfrm>
                <a:off x="3065" y="13712"/>
                <a:ext cx="3223" cy="858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dirty="0"/>
                  <a:t>ж</a:t>
                </a:r>
                <a:r>
                  <a:rPr lang="ru-RU" dirty="0" smtClean="0"/>
                  <a:t>ироподобные вещества</a:t>
                </a:r>
                <a:endParaRPr lang="ru-RU" dirty="0"/>
              </a:p>
            </p:txBody>
          </p:sp>
          <p:sp>
            <p:nvSpPr>
              <p:cNvPr id="43" name="Oval 14"/>
              <p:cNvSpPr>
                <a:spLocks noChangeArrowheads="1"/>
              </p:cNvSpPr>
              <p:nvPr/>
            </p:nvSpPr>
            <p:spPr bwMode="auto">
              <a:xfrm>
                <a:off x="1672" y="13622"/>
                <a:ext cx="1399" cy="540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dirty="0" smtClean="0"/>
                  <a:t>жиры</a:t>
                </a:r>
                <a:endParaRPr lang="ru-RU" dirty="0"/>
              </a:p>
            </p:txBody>
          </p:sp>
          <p:sp>
            <p:nvSpPr>
              <p:cNvPr id="45" name="Oval 16"/>
              <p:cNvSpPr>
                <a:spLocks noChangeArrowheads="1"/>
              </p:cNvSpPr>
              <p:nvPr/>
            </p:nvSpPr>
            <p:spPr bwMode="auto">
              <a:xfrm>
                <a:off x="7159" y="13722"/>
                <a:ext cx="1394" cy="540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dirty="0" smtClean="0"/>
                  <a:t>ДНК</a:t>
                </a:r>
                <a:endParaRPr lang="ru-RU" dirty="0"/>
              </a:p>
            </p:txBody>
          </p:sp>
          <p:sp>
            <p:nvSpPr>
              <p:cNvPr id="46" name="Oval 17"/>
              <p:cNvSpPr>
                <a:spLocks noChangeArrowheads="1"/>
              </p:cNvSpPr>
              <p:nvPr/>
            </p:nvSpPr>
            <p:spPr bwMode="auto">
              <a:xfrm>
                <a:off x="8797" y="13722"/>
                <a:ext cx="1672" cy="540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dirty="0" smtClean="0"/>
                  <a:t>РНК</a:t>
                </a:r>
                <a:endParaRPr lang="ru-RU" dirty="0"/>
              </a:p>
            </p:txBody>
          </p:sp>
          <p:sp>
            <p:nvSpPr>
              <p:cNvPr id="47" name="Oval 18"/>
              <p:cNvSpPr>
                <a:spLocks noChangeArrowheads="1"/>
              </p:cNvSpPr>
              <p:nvPr/>
            </p:nvSpPr>
            <p:spPr bwMode="auto">
              <a:xfrm>
                <a:off x="8553" y="10382"/>
                <a:ext cx="3136" cy="794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dirty="0" smtClean="0"/>
                  <a:t>полисахариды</a:t>
                </a:r>
                <a:endParaRPr lang="ru-RU" dirty="0"/>
              </a:p>
            </p:txBody>
          </p:sp>
          <p:sp>
            <p:nvSpPr>
              <p:cNvPr id="48" name="Oval 20"/>
              <p:cNvSpPr>
                <a:spLocks noChangeArrowheads="1"/>
              </p:cNvSpPr>
              <p:nvPr/>
            </p:nvSpPr>
            <p:spPr bwMode="auto">
              <a:xfrm>
                <a:off x="5417" y="9309"/>
                <a:ext cx="3136" cy="540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dirty="0" smtClean="0"/>
                  <a:t>моносахариды</a:t>
                </a:r>
                <a:endParaRPr lang="ru-RU" dirty="0"/>
              </a:p>
            </p:txBody>
          </p:sp>
          <p:sp>
            <p:nvSpPr>
              <p:cNvPr id="49" name="Oval 21"/>
              <p:cNvSpPr>
                <a:spLocks noChangeArrowheads="1"/>
              </p:cNvSpPr>
              <p:nvPr/>
            </p:nvSpPr>
            <p:spPr bwMode="auto">
              <a:xfrm>
                <a:off x="8901" y="9122"/>
                <a:ext cx="2700" cy="540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dirty="0" smtClean="0"/>
                  <a:t>дисахариды</a:t>
                </a:r>
                <a:endParaRPr lang="ru-RU" dirty="0"/>
              </a:p>
            </p:txBody>
          </p:sp>
          <p:sp>
            <p:nvSpPr>
              <p:cNvPr id="50" name="Line 23"/>
              <p:cNvSpPr>
                <a:spLocks noChangeShapeType="1"/>
              </p:cNvSpPr>
              <p:nvPr/>
            </p:nvSpPr>
            <p:spPr bwMode="auto">
              <a:xfrm>
                <a:off x="5121" y="10382"/>
                <a:ext cx="900" cy="9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Line 24"/>
              <p:cNvSpPr>
                <a:spLocks noChangeShapeType="1"/>
              </p:cNvSpPr>
              <p:nvPr/>
            </p:nvSpPr>
            <p:spPr bwMode="auto">
              <a:xfrm flipH="1">
                <a:off x="6741" y="10382"/>
                <a:ext cx="540" cy="9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Line 25"/>
              <p:cNvSpPr>
                <a:spLocks noChangeShapeType="1"/>
              </p:cNvSpPr>
              <p:nvPr/>
            </p:nvSpPr>
            <p:spPr bwMode="auto">
              <a:xfrm>
                <a:off x="7159" y="12147"/>
                <a:ext cx="1022" cy="75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Line 26"/>
              <p:cNvSpPr>
                <a:spLocks noChangeShapeType="1"/>
              </p:cNvSpPr>
              <p:nvPr/>
            </p:nvSpPr>
            <p:spPr bwMode="auto">
              <a:xfrm flipH="1">
                <a:off x="4761" y="12002"/>
                <a:ext cx="1080" cy="9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Line 27"/>
              <p:cNvSpPr>
                <a:spLocks noChangeShapeType="1"/>
              </p:cNvSpPr>
              <p:nvPr/>
            </p:nvSpPr>
            <p:spPr bwMode="auto">
              <a:xfrm flipH="1">
                <a:off x="3065" y="10382"/>
                <a:ext cx="18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Line 28"/>
              <p:cNvSpPr>
                <a:spLocks noChangeShapeType="1"/>
              </p:cNvSpPr>
              <p:nvPr/>
            </p:nvSpPr>
            <p:spPr bwMode="auto">
              <a:xfrm>
                <a:off x="4075" y="10497"/>
                <a:ext cx="56" cy="9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Line 31"/>
              <p:cNvSpPr>
                <a:spLocks noChangeShapeType="1"/>
              </p:cNvSpPr>
              <p:nvPr/>
            </p:nvSpPr>
            <p:spPr bwMode="auto">
              <a:xfrm>
                <a:off x="6921" y="9842"/>
                <a:ext cx="36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Line 32"/>
              <p:cNvSpPr>
                <a:spLocks noChangeShapeType="1"/>
              </p:cNvSpPr>
              <p:nvPr/>
            </p:nvSpPr>
            <p:spPr bwMode="auto">
              <a:xfrm flipH="1">
                <a:off x="8901" y="9662"/>
                <a:ext cx="18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Line 33"/>
              <p:cNvSpPr>
                <a:spLocks noChangeShapeType="1"/>
              </p:cNvSpPr>
              <p:nvPr/>
            </p:nvSpPr>
            <p:spPr bwMode="auto">
              <a:xfrm flipH="1" flipV="1">
                <a:off x="9261" y="10242"/>
                <a:ext cx="685" cy="8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Line 34"/>
              <p:cNvSpPr>
                <a:spLocks noChangeShapeType="1"/>
              </p:cNvSpPr>
              <p:nvPr/>
            </p:nvSpPr>
            <p:spPr bwMode="auto">
              <a:xfrm flipH="1">
                <a:off x="2804" y="13292"/>
                <a:ext cx="18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Line 37"/>
              <p:cNvSpPr>
                <a:spLocks noChangeShapeType="1"/>
              </p:cNvSpPr>
              <p:nvPr/>
            </p:nvSpPr>
            <p:spPr bwMode="auto">
              <a:xfrm>
                <a:off x="8988" y="13382"/>
                <a:ext cx="261" cy="3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Line 38"/>
              <p:cNvSpPr>
                <a:spLocks noChangeShapeType="1"/>
              </p:cNvSpPr>
              <p:nvPr/>
            </p:nvSpPr>
            <p:spPr bwMode="auto">
              <a:xfrm>
                <a:off x="4761" y="13374"/>
                <a:ext cx="18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3" name="Line 37"/>
            <p:cNvSpPr>
              <a:spLocks noChangeShapeType="1"/>
            </p:cNvSpPr>
            <p:nvPr/>
          </p:nvSpPr>
          <p:spPr bwMode="auto">
            <a:xfrm flipH="1">
              <a:off x="5857884" y="5715016"/>
              <a:ext cx="214314" cy="2857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000108"/>
          <a:ext cx="8572560" cy="1711844"/>
        </p:xfrm>
        <a:graphic>
          <a:graphicData uri="http://schemas.openxmlformats.org/drawingml/2006/table">
            <a:tbl>
              <a:tblPr/>
              <a:tblGrid>
                <a:gridCol w="2556728"/>
                <a:gridCol w="6015832"/>
              </a:tblGrid>
              <a:tr h="1711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Логические цепочки</a:t>
                      </a:r>
                      <a:endParaRPr lang="ru-RU" sz="32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например</a:t>
                      </a:r>
                      <a:r>
                        <a:rPr lang="ru-RU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ткань, клетка, организм,  орган, система органов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4071942"/>
          <a:ext cx="8429684" cy="1682496"/>
        </p:xfrm>
        <a:graphic>
          <a:graphicData uri="http://schemas.openxmlformats.org/drawingml/2006/table">
            <a:tbl>
              <a:tblPr/>
              <a:tblGrid>
                <a:gridCol w="2786082"/>
                <a:gridCol w="5643602"/>
              </a:tblGrid>
              <a:tr h="1000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Концептуальная </a:t>
                      </a: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таблица  </a:t>
                      </a: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сравнительная)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Металлы            Неметаллы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Костные              Хрящевые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рыбы                      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рыбы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3105835"/>
            <a:ext cx="8786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Клетка – ткань -  орган -  система органов - организм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857232"/>
          <a:ext cx="8501122" cy="2631440"/>
        </p:xfrm>
        <a:graphic>
          <a:graphicData uri="http://schemas.openxmlformats.org/drawingml/2006/table">
            <a:tbl>
              <a:tblPr/>
              <a:tblGrid>
                <a:gridCol w="1756516"/>
                <a:gridCol w="6744606"/>
              </a:tblGrid>
              <a:tr h="1887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20"/>
                        </a:spcBef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2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Мозговая атака-</a:t>
                      </a:r>
                      <a:endParaRPr lang="ru-RU" sz="2800" b="1" dirty="0" smtClean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2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мозговой штурм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72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Создание </a:t>
                      </a:r>
                      <a:r>
                        <a:rPr lang="ru-RU" sz="28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банка идей, возможных решений проблемы, из которых можно выбрать лучшую. Принимаются любые предложения. Критика и комментирование не допускаются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800" b="1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3500438"/>
          <a:ext cx="8501122" cy="3189732"/>
        </p:xfrm>
        <a:graphic>
          <a:graphicData uri="http://schemas.openxmlformats.org/drawingml/2006/table">
            <a:tbl>
              <a:tblPr/>
              <a:tblGrid>
                <a:gridCol w="1741756"/>
                <a:gridCol w="6759366"/>
              </a:tblGrid>
              <a:tr h="1420756">
                <a:tc>
                  <a:txBody>
                    <a:bodyPr/>
                    <a:lstStyle/>
                    <a:p>
                      <a:pPr marL="53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  углов -</a:t>
                      </a:r>
                    </a:p>
                    <a:p>
                      <a:pPr marL="53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 </a:t>
                      </a:r>
                      <a:r>
                        <a:rPr lang="ru-RU" sz="2600" b="1" dirty="0" err="1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Джеффа</a:t>
                      </a:r>
                      <a:endParaRPr lang="ru-RU" sz="2600" b="1" dirty="0" smtClean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3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 -</a:t>
                      </a:r>
                      <a:r>
                        <a:rPr lang="ru-RU" sz="2600" b="1" dirty="0" err="1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Нет-Может</a:t>
                      </a:r>
                      <a:r>
                        <a:rPr lang="ru-RU" sz="2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быть</a:t>
                      </a:r>
                      <a:endParaRPr lang="ru-RU" sz="26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Учащиеся расходятся по углам в соответствии с определенной позицией.  Аргумент одной группы – контраргумент другой.  Учащиеся могут переходить в другой угол. Колеблющиеся сидят в центре класса, в процессе дискуссии могут присоединиться к той или иной группе</a:t>
                      </a:r>
                      <a:endParaRPr lang="ru-RU" sz="2600" b="1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1071546"/>
          <a:ext cx="8286808" cy="2359091"/>
        </p:xfrm>
        <a:graphic>
          <a:graphicData uri="http://schemas.openxmlformats.org/drawingml/2006/table">
            <a:tbl>
              <a:tblPr/>
              <a:tblGrid>
                <a:gridCol w="2663617"/>
                <a:gridCol w="5623191"/>
              </a:tblGrid>
              <a:tr h="2359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Блиц-опрос</a:t>
                      </a:r>
                      <a:endParaRPr lang="ru-RU" sz="32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r>
                        <a:rPr lang="ru-RU" sz="32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да-нет</a:t>
                      </a: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endParaRPr lang="ru-RU" sz="32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Определить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верные </a:t>
                      </a:r>
                      <a:endParaRPr lang="ru-RU" sz="28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и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неверные утверждения. </a:t>
                      </a:r>
                      <a:endParaRPr lang="ru-RU" sz="28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14350" indent="-5143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Зоология изучает растения.</a:t>
                      </a:r>
                    </a:p>
                    <a:p>
                      <a:pPr marL="514350" indent="-5143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Микология изучает грибы.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4220154"/>
          <a:ext cx="8215370" cy="1682496"/>
        </p:xfrm>
        <a:graphic>
          <a:graphicData uri="http://schemas.openxmlformats.org/drawingml/2006/table">
            <a:tbl>
              <a:tblPr/>
              <a:tblGrid>
                <a:gridCol w="2590432"/>
                <a:gridCol w="5624938"/>
              </a:tblGrid>
              <a:tr h="1066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</a:t>
                      </a:r>
                      <a:endParaRPr lang="ru-RU" sz="32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“Верю 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верю ”</a:t>
                      </a:r>
                      <a:endParaRPr lang="ru-RU" sz="32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"Верите ли вы, что..."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1525</TotalTime>
  <Words>987</Words>
  <Application>Microsoft Office PowerPoint</Application>
  <PresentationFormat>Экран (4:3)</PresentationFormat>
  <Paragraphs>252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: идиоадаптации у животных</dc:title>
  <dc:creator>вова</dc:creator>
  <cp:lastModifiedBy>Admin</cp:lastModifiedBy>
  <cp:revision>222</cp:revision>
  <dcterms:created xsi:type="dcterms:W3CDTF">2010-12-08T14:33:53Z</dcterms:created>
  <dcterms:modified xsi:type="dcterms:W3CDTF">2006-12-31T21:08:46Z</dcterms:modified>
</cp:coreProperties>
</file>