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59" r:id="rId5"/>
    <p:sldId id="260" r:id="rId6"/>
    <p:sldId id="266" r:id="rId7"/>
    <p:sldId id="270" r:id="rId8"/>
    <p:sldId id="271" r:id="rId9"/>
    <p:sldId id="268" r:id="rId10"/>
    <p:sldId id="261" r:id="rId11"/>
    <p:sldId id="262" r:id="rId12"/>
    <p:sldId id="263" r:id="rId13"/>
    <p:sldId id="272" r:id="rId14"/>
    <p:sldId id="273" r:id="rId15"/>
    <p:sldId id="274" r:id="rId16"/>
    <p:sldId id="264" r:id="rId17"/>
    <p:sldId id="275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BEC2ED0-9A26-4FEC-B6E3-DA45942A251B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6F01241-3C5E-4EB3-9098-9F6B860EA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2960" y="365760"/>
            <a:ext cx="8141528" cy="548640"/>
          </a:xfrm>
        </p:spPr>
        <p:txBody>
          <a:bodyPr>
            <a:normAutofit/>
          </a:bodyPr>
          <a:lstStyle/>
          <a:p>
            <a:pPr algn="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«Не для школы, а для жизни мы учимся!»</a:t>
            </a:r>
            <a:r>
              <a:rPr lang="ru-RU" sz="6600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 </a:t>
            </a:r>
          </a:p>
        </p:txBody>
      </p:sp>
      <p:pic>
        <p:nvPicPr>
          <p:cNvPr id="6146" name="Picture 2" descr="Ребенок познает все новое и нов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193" y="3429000"/>
            <a:ext cx="2547187" cy="311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08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сумму отрицательных чисел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6068866"/>
              </p:ext>
            </p:extLst>
          </p:nvPr>
        </p:nvGraphicFramePr>
        <p:xfrm>
          <a:off x="822324" y="1100138"/>
          <a:ext cx="7566099" cy="50391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85580"/>
                <a:gridCol w="2158486"/>
                <a:gridCol w="2522033"/>
              </a:tblGrid>
              <a:tr h="507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3600" b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11 + (-24)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7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-12 + (-13)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7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-28 + (-27)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7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-34 + (-49)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7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-13 + (-44)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7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-59 + (-27)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7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-80 + (-11) =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0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- 75 + (-24)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7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- 62 + (-36)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60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математика и астронома, изложившего правила действий с отрицательными числами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610810"/>
              </p:ext>
            </p:extLst>
          </p:nvPr>
        </p:nvGraphicFramePr>
        <p:xfrm>
          <a:off x="179510" y="1412776"/>
          <a:ext cx="8712968" cy="381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</a:tblGrid>
              <a:tr h="1908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-57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-35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8212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Б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Х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М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Г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П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Т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104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на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математический» язык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924559"/>
              </p:ext>
            </p:extLst>
          </p:nvPr>
        </p:nvGraphicFramePr>
        <p:xfrm>
          <a:off x="822325" y="1100138"/>
          <a:ext cx="7134051" cy="4070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34051"/>
              </a:tblGrid>
              <a:tr h="8162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« Имущество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и имущество есть имущество»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62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«Сумма двух долгов есть долг»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6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«Сумма имущества и нуля есть имущество»</a:t>
                      </a:r>
                      <a:endParaRPr lang="ru-RU" sz="3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6242"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«Сумма долга и нуля есть долг»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11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810621"/>
              </p:ext>
            </p:extLst>
          </p:nvPr>
        </p:nvGraphicFramePr>
        <p:xfrm>
          <a:off x="822325" y="1196752"/>
          <a:ext cx="7521575" cy="3456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21575"/>
              </a:tblGrid>
              <a:tr h="3456384">
                <a:tc>
                  <a:txBody>
                    <a:bodyPr/>
                    <a:lstStyle/>
                    <a:p>
                      <a:pPr algn="l">
                        <a:spcAft>
                          <a:spcPts val="675"/>
                        </a:spcAft>
                      </a:pPr>
                      <a:r>
                        <a:rPr lang="ru-RU" sz="2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Зеленые </a:t>
                      </a:r>
                      <a:r>
                        <a:rPr lang="ru-RU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самые легкие, но за правильное решение каждого примера вы получите </a:t>
                      </a:r>
                      <a:r>
                        <a:rPr lang="ru-RU" sz="2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балл.</a:t>
                      </a:r>
                    </a:p>
                    <a:p>
                      <a:pPr algn="l">
                        <a:spcAft>
                          <a:spcPts val="675"/>
                        </a:spcAft>
                      </a:pPr>
                      <a:r>
                        <a:rPr lang="ru-RU" sz="2800" b="1" dirty="0"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Желтые</a:t>
                      </a:r>
                      <a:r>
                        <a:rPr lang="ru-RU" sz="2800" dirty="0"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среднего уровня сложности и за правильное решение каждого примера вы получите </a:t>
                      </a:r>
                      <a:r>
                        <a:rPr lang="ru-RU" sz="2800" dirty="0"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балла</a:t>
                      </a:r>
                      <a:r>
                        <a:rPr lang="ru-RU" sz="2800" dirty="0" smtClean="0"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l">
                        <a:spcAft>
                          <a:spcPts val="675"/>
                        </a:spcAft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Красные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самые сложные, но за правильное решение каждого примера вы получите 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балла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1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Объект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6123881"/>
              </p:ext>
            </p:extLst>
          </p:nvPr>
        </p:nvGraphicFramePr>
        <p:xfrm>
          <a:off x="755576" y="1052736"/>
          <a:ext cx="4983480" cy="10081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62760"/>
                <a:gridCol w="1391920"/>
                <a:gridCol w="914400"/>
                <a:gridCol w="914400"/>
              </a:tblGrid>
              <a:tr h="25400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solidFill>
                            <a:srgbClr val="00B050"/>
                          </a:solidFill>
                          <a:effectLst/>
                        </a:rPr>
                        <a:t>1, 3, 5 вариант</a:t>
                      </a:r>
                      <a:endParaRPr lang="ru-RU" sz="10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1 пример</a:t>
                      </a: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effectLst/>
                        </a:rPr>
                        <a:t>- 43</a:t>
                      </a:r>
                      <a:endParaRPr lang="ru-RU" sz="10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effectLst/>
                        </a:rPr>
                        <a:t>1 балл</a:t>
                      </a:r>
                      <a:endParaRPr lang="ru-RU" sz="10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4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2 пример</a:t>
                      </a: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effectLst/>
                        </a:rPr>
                        <a:t>- 7</a:t>
                      </a:r>
                      <a:endParaRPr lang="ru-RU" sz="10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effectLst/>
                        </a:rPr>
                        <a:t>1 балл</a:t>
                      </a:r>
                      <a:endParaRPr lang="ru-RU" sz="10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94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3 пример</a:t>
                      </a: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50"/>
                          </a:solidFill>
                          <a:effectLst/>
                        </a:rPr>
                        <a:t>- </a:t>
                      </a:r>
                      <a:endParaRPr lang="ru-RU" sz="10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effectLst/>
                        </a:rPr>
                        <a:t>1 балл</a:t>
                      </a:r>
                      <a:endParaRPr lang="ru-RU" sz="10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1102473"/>
              </p:ext>
            </p:extLst>
          </p:nvPr>
        </p:nvGraphicFramePr>
        <p:xfrm>
          <a:off x="4427984" y="1556792"/>
          <a:ext cx="21907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Формула" r:id="rId3" imgW="215713" imgH="393359" progId="Equation.3">
                  <p:embed/>
                </p:oleObj>
              </mc:Choice>
              <mc:Fallback>
                <p:oleObj name="Формула" r:id="rId3" imgW="215713" imgH="393359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1556792"/>
                        <a:ext cx="219075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793436"/>
              </p:ext>
            </p:extLst>
          </p:nvPr>
        </p:nvGraphicFramePr>
        <p:xfrm>
          <a:off x="2091372" y="2478564"/>
          <a:ext cx="4983480" cy="10224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62760"/>
                <a:gridCol w="1391920"/>
                <a:gridCol w="914400"/>
                <a:gridCol w="914400"/>
              </a:tblGrid>
              <a:tr h="25400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b="0" dirty="0">
                          <a:solidFill>
                            <a:srgbClr val="FFFF00"/>
                          </a:solidFill>
                          <a:effectLst/>
                        </a:rPr>
                        <a:t>7, 9, 11 вариант</a:t>
                      </a:r>
                      <a:endParaRPr lang="ru-RU" sz="1000" b="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2060"/>
                          </a:solidFill>
                          <a:effectLst/>
                        </a:rPr>
                        <a:t>1 пример</a:t>
                      </a:r>
                      <a:endParaRPr lang="ru-RU" sz="10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FFC000"/>
                          </a:solidFill>
                          <a:effectLst/>
                        </a:rPr>
                        <a:t>- 153</a:t>
                      </a:r>
                      <a:endParaRPr lang="ru-RU" sz="1000" b="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FFC000"/>
                          </a:solidFill>
                          <a:effectLst/>
                        </a:rPr>
                        <a:t>2 балла</a:t>
                      </a:r>
                      <a:endParaRPr lang="ru-RU" sz="1000" b="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4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2 пример</a:t>
                      </a: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FFC000"/>
                          </a:solidFill>
                          <a:effectLst/>
                        </a:rPr>
                        <a:t>- 7</a:t>
                      </a:r>
                      <a:endParaRPr lang="ru-RU" sz="1000" b="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FFC000"/>
                          </a:solidFill>
                          <a:effectLst/>
                        </a:rPr>
                        <a:t>2 балла</a:t>
                      </a:r>
                      <a:endParaRPr lang="ru-RU" sz="1000" b="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38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2060"/>
                          </a:solidFill>
                          <a:effectLst/>
                        </a:rPr>
                        <a:t>3 пример</a:t>
                      </a:r>
                      <a:endParaRPr lang="ru-RU" sz="10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FFC000"/>
                          </a:solidFill>
                          <a:effectLst/>
                        </a:rPr>
                        <a:t>- 9 </a:t>
                      </a:r>
                      <a:endParaRPr lang="ru-RU" sz="1000" b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FFC000"/>
                          </a:solidFill>
                          <a:effectLst/>
                        </a:rPr>
                        <a:t>2 балла</a:t>
                      </a:r>
                      <a:endParaRPr lang="ru-RU" sz="1000" b="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5510516"/>
              </p:ext>
            </p:extLst>
          </p:nvPr>
        </p:nvGraphicFramePr>
        <p:xfrm>
          <a:off x="5940152" y="2996952"/>
          <a:ext cx="21907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Формула" r:id="rId5" imgW="215713" imgH="393359" progId="Equation.3">
                  <p:embed/>
                </p:oleObj>
              </mc:Choice>
              <mc:Fallback>
                <p:oleObj name="Формула" r:id="rId5" imgW="215713" imgH="39335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2996952"/>
                        <a:ext cx="219075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019871"/>
              </p:ext>
            </p:extLst>
          </p:nvPr>
        </p:nvGraphicFramePr>
        <p:xfrm>
          <a:off x="3923928" y="4149080"/>
          <a:ext cx="4983480" cy="8229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62760"/>
                <a:gridCol w="1391920"/>
                <a:gridCol w="914400"/>
                <a:gridCol w="914400"/>
              </a:tblGrid>
              <a:tr h="25400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solidFill>
                            <a:srgbClr val="FF0000"/>
                          </a:solidFill>
                          <a:effectLst/>
                        </a:rPr>
                        <a:t>13, 15, 17 вариант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1 пример</a:t>
                      </a: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effectLst/>
                        </a:rPr>
                        <a:t>- 20</a:t>
                      </a:r>
                      <a:endParaRPr lang="ru-RU" sz="10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effectLst/>
                        </a:rPr>
                        <a:t>3 балла</a:t>
                      </a:r>
                      <a:endParaRPr lang="ru-RU" sz="10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4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2 пример</a:t>
                      </a: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- 11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3 балла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4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3 пример</a:t>
                      </a: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- 7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3 балла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735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Задание на логическое </a:t>
            </a:r>
            <a:r>
              <a:rPr lang="ru-RU" dirty="0" smtClean="0">
                <a:solidFill>
                  <a:srgbClr val="C00000"/>
                </a:solidFill>
              </a:rPr>
              <a:t>мышление</a:t>
            </a: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358786"/>
              </p:ext>
            </p:extLst>
          </p:nvPr>
        </p:nvGraphicFramePr>
        <p:xfrm>
          <a:off x="899592" y="1196752"/>
          <a:ext cx="7420288" cy="3456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20288"/>
              </a:tblGrid>
              <a:tr h="345638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69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-2,-4,-6,-8… </a:t>
                      </a:r>
                      <a:endParaRPr lang="ru-RU" sz="4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690"/>
                        </a:lnSpc>
                        <a:spcAft>
                          <a:spcPts val="1000"/>
                        </a:spcAft>
                        <a:buFont typeface="+mj-lt"/>
                        <a:buAutoNum type="arabicParenR"/>
                      </a:pPr>
                      <a:endParaRPr lang="ru-RU" sz="40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690"/>
                        </a:lnSpc>
                        <a:spcAft>
                          <a:spcPts val="1000"/>
                        </a:spcAft>
                        <a:buFont typeface="+mj-lt"/>
                        <a:buAutoNum type="arabicParenR"/>
                      </a:pPr>
                      <a:endParaRPr lang="ru-RU" sz="40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690"/>
                        </a:lnSpc>
                        <a:spcAft>
                          <a:spcPts val="1000"/>
                        </a:spcAft>
                        <a:buFont typeface="+mj-lt"/>
                        <a:buAutoNum type="arabicParenR"/>
                      </a:pPr>
                      <a:r>
                        <a:rPr lang="ru-RU" sz="4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2,-4,-8,-16,-32</a:t>
                      </a:r>
                      <a:r>
                        <a:rPr lang="ru-RU" sz="4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…</a:t>
                      </a:r>
                    </a:p>
                    <a:p>
                      <a:pPr marL="342900" lvl="0" indent="-342900" algn="just">
                        <a:lnSpc>
                          <a:spcPts val="1690"/>
                        </a:lnSpc>
                        <a:spcAft>
                          <a:spcPts val="1000"/>
                        </a:spcAft>
                        <a:buFont typeface="+mj-lt"/>
                        <a:buAutoNum type="arabicParenR"/>
                      </a:pPr>
                      <a:endParaRPr lang="ru-RU" sz="40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690"/>
                        </a:lnSpc>
                        <a:spcAft>
                          <a:spcPts val="1000"/>
                        </a:spcAft>
                        <a:buFont typeface="+mj-lt"/>
                        <a:buAutoNum type="arabicParenR"/>
                      </a:pPr>
                      <a:endParaRPr lang="ru-RU" sz="4000" dirty="0" smtClean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690"/>
                        </a:lnSpc>
                        <a:spcAft>
                          <a:spcPts val="1000"/>
                        </a:spcAft>
                        <a:buFont typeface="+mj-lt"/>
                        <a:buAutoNum type="arabicParenR"/>
                      </a:pPr>
                      <a:r>
                        <a:rPr lang="ru-RU" sz="4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-10,-13,-17,-20,-24…</a:t>
                      </a:r>
                      <a:endParaRPr lang="ru-RU" sz="4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778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Домашнее </a:t>
            </a:r>
            <a:r>
              <a:rPr lang="ru-RU" b="1" dirty="0" smtClean="0">
                <a:solidFill>
                  <a:srgbClr val="C00000"/>
                </a:solidFill>
              </a:rPr>
              <a:t>задание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170" name="Picture 2" descr="Ребенок познает все новое и нов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1907204" cy="168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3858864"/>
              </p:ext>
            </p:extLst>
          </p:nvPr>
        </p:nvGraphicFramePr>
        <p:xfrm>
          <a:off x="1331640" y="1033417"/>
          <a:ext cx="7017519" cy="44838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17519"/>
              </a:tblGrid>
              <a:tr h="4483871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Вы можете записать домашнее задание на выбор не менее двух номеров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  <a:effectLst/>
                        </a:rPr>
                        <a:t>: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</a:rPr>
                        <a:t>П.3.2 (выучить правило)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  №439, №440 , задача №445,  </a:t>
                      </a:r>
                      <a:endParaRPr lang="ru-RU" sz="28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2060"/>
                          </a:solidFill>
                          <a:effectLst/>
                        </a:rPr>
                        <a:t>Задание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. Подготовить историческую справку: </a:t>
                      </a:r>
                      <a:r>
                        <a:rPr lang="ru-RU" sz="2800" i="1" dirty="0">
                          <a:solidFill>
                            <a:srgbClr val="FF0000"/>
                          </a:solidFill>
                          <a:effectLst/>
                        </a:rPr>
                        <a:t>«Когда и где появились отрицательные числа</a:t>
                      </a:r>
                      <a:r>
                        <a:rPr lang="ru-RU" sz="2800" i="1" dirty="0" smtClean="0">
                          <a:solidFill>
                            <a:srgbClr val="FF0000"/>
                          </a:solidFill>
                          <a:effectLst/>
                        </a:rPr>
                        <a:t>?»</a:t>
                      </a:r>
                      <a:endParaRPr lang="ru-RU" sz="2800" i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114300" marR="11430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8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Оцените выбор домашней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rgbClr val="FF0000"/>
                </a:solidFill>
              </a:rPr>
              <a:t>4 </a:t>
            </a:r>
            <a:r>
              <a:rPr lang="ru-RU" sz="4000" dirty="0">
                <a:solidFill>
                  <a:srgbClr val="FF0000"/>
                </a:solidFill>
              </a:rPr>
              <a:t>балла </a:t>
            </a:r>
            <a:r>
              <a:rPr lang="ru-RU" sz="4000" dirty="0"/>
              <a:t>–</a:t>
            </a:r>
            <a:r>
              <a:rPr lang="ru-RU" sz="4000" dirty="0">
                <a:solidFill>
                  <a:srgbClr val="002060"/>
                </a:solidFill>
              </a:rPr>
              <a:t>выбрали все; </a:t>
            </a:r>
            <a:endParaRPr lang="ru-RU" sz="4000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rgbClr val="FF0000"/>
                </a:solidFill>
              </a:rPr>
              <a:t>3 </a:t>
            </a:r>
            <a:r>
              <a:rPr lang="ru-RU" sz="4000" dirty="0">
                <a:solidFill>
                  <a:srgbClr val="FF0000"/>
                </a:solidFill>
              </a:rPr>
              <a:t>балла- </a:t>
            </a:r>
            <a:r>
              <a:rPr lang="ru-RU" sz="4000" dirty="0">
                <a:solidFill>
                  <a:srgbClr val="002060"/>
                </a:solidFill>
              </a:rPr>
              <a:t>выбрали 3 задания из </a:t>
            </a:r>
            <a:r>
              <a:rPr lang="ru-RU" sz="4000" dirty="0" smtClean="0">
                <a:solidFill>
                  <a:srgbClr val="002060"/>
                </a:solidFill>
              </a:rPr>
              <a:t>4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rgbClr val="FF0000"/>
                </a:solidFill>
              </a:rPr>
              <a:t>2 </a:t>
            </a:r>
            <a:r>
              <a:rPr lang="ru-RU" sz="4000" dirty="0">
                <a:solidFill>
                  <a:srgbClr val="FF0000"/>
                </a:solidFill>
              </a:rPr>
              <a:t>балла </a:t>
            </a:r>
            <a:r>
              <a:rPr lang="ru-RU" sz="4000" dirty="0"/>
              <a:t>– </a:t>
            </a:r>
            <a:r>
              <a:rPr lang="ru-RU" sz="4000" dirty="0">
                <a:solidFill>
                  <a:srgbClr val="002060"/>
                </a:solidFill>
              </a:rPr>
              <a:t>выбрали 2 номера.</a:t>
            </a:r>
          </a:p>
        </p:txBody>
      </p:sp>
    </p:spTree>
    <p:extLst>
      <p:ext uri="{BB962C8B-B14F-4D97-AF65-F5344CB8AC3E}">
        <p14:creationId xmlns:p14="http://schemas.microsoft.com/office/powerpoint/2010/main" val="4229767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Рефлексия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592643"/>
              </p:ext>
            </p:extLst>
          </p:nvPr>
        </p:nvGraphicFramePr>
        <p:xfrm>
          <a:off x="1043608" y="1196752"/>
          <a:ext cx="7488832" cy="4557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696077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уроке я работал</a:t>
                      </a:r>
                      <a:b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активно / пассивно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группы</a:t>
                      </a:r>
                      <a:b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пять, четыре/ удовлетворительно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Своей работой на уроке я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доволен / не доволен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Урок для меня показался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коротким / длинным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 урок я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устал / устал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Материал урока мне был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понятен / не понятен</a:t>
                      </a:r>
                      <a:b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полезен / бесполезен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10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Расставить слова в два столбика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124744"/>
            <a:ext cx="7736964" cy="4416604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Выигрыш, </a:t>
            </a:r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взял,</a:t>
            </a:r>
            <a:endParaRPr lang="ru-RU" sz="4800" dirty="0" smtClean="0">
              <a:solidFill>
                <a:srgbClr val="002060"/>
              </a:solidFill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ниже нуля,</a:t>
            </a:r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отдал, проигрыш, </a:t>
            </a:r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налог, зарплата, </a:t>
            </a:r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долг, выше нуля, доход, расход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5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71984235"/>
              </p:ext>
            </p:extLst>
          </p:nvPr>
        </p:nvGraphicFramePr>
        <p:xfrm>
          <a:off x="785787" y="357168"/>
          <a:ext cx="7858180" cy="4643466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929090"/>
                <a:gridCol w="3929090"/>
              </a:tblGrid>
              <a:tr h="773911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взял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отдал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3911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выигрыш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проигрыш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3911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3911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выше</a:t>
                      </a:r>
                      <a:r>
                        <a:rPr lang="ru-RU" sz="4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нуля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ниже</a:t>
                      </a:r>
                      <a:r>
                        <a:rPr lang="ru-RU" sz="44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нуля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3911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зарплата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долг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3911">
                <a:tc>
                  <a:txBody>
                    <a:bodyPr/>
                    <a:lstStyle/>
                    <a:p>
                      <a:endParaRPr lang="ru-RU" sz="4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8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520940" cy="54864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Задача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8198" name="Picture 6" descr="http://sevastopol.su/images/avatars/324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236" y="116632"/>
            <a:ext cx="1414036" cy="124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6705499"/>
              </p:ext>
            </p:extLst>
          </p:nvPr>
        </p:nvGraphicFramePr>
        <p:xfrm>
          <a:off x="827585" y="1071546"/>
          <a:ext cx="7344816" cy="5120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4816"/>
              </a:tblGrid>
              <a:tr h="392909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i="1" dirty="0">
                          <a:solidFill>
                            <a:srgbClr val="00B0F0"/>
                          </a:solidFill>
                          <a:effectLst/>
                          <a:latin typeface="Meiryo UI" pitchFamily="34" charset="-128"/>
                          <a:ea typeface="Meiryo UI" pitchFamily="34" charset="-128"/>
                        </a:rPr>
                        <a:t>Древний Китай</a:t>
                      </a:r>
                      <a:r>
                        <a:rPr lang="ru-RU" sz="2800" i="1" dirty="0">
                          <a:solidFill>
                            <a:srgbClr val="002060"/>
                          </a:solidFill>
                          <a:effectLst/>
                          <a:latin typeface="Meiryo UI" pitchFamily="34" charset="-128"/>
                          <a:ea typeface="Meiryo UI" pitchFamily="34" charset="-128"/>
                        </a:rPr>
                        <a:t>: 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Meiryo UI" pitchFamily="34" charset="-128"/>
                          <a:ea typeface="Meiryo UI" pitchFamily="34" charset="-128"/>
                        </a:rPr>
                        <a:t>Бедный крестьянин берет в долг у своего богатого соседа 3 мешка риса для весенней посадки. Однако лето было плохое, засушливое и бедный  крестьянин со своего поля ничего не собрал. А впереди зима, и пришлось идти бедняку к соседу опять. Богатый сосед не отказал и дал в долг еще 7 мешков риса , но с условием вернуть долг с 10% надбавкой. Сколько же мешков риса должен отдать крестьянин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  <a:effectLst/>
                          <a:latin typeface="Meiryo UI" pitchFamily="34" charset="-128"/>
                          <a:ea typeface="Meiryo UI" pitchFamily="34" charset="-128"/>
                        </a:rPr>
                        <a:t>?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Meiryo UI" pitchFamily="34" charset="-128"/>
                        <a:ea typeface="Meiryo UI" pitchFamily="34" charset="-128"/>
                        <a:cs typeface="Times New Roman"/>
                      </a:endParaRPr>
                    </a:p>
                  </a:txBody>
                  <a:tcPr marL="114300" marR="11430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9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520940" cy="548640"/>
          </a:xfrm>
        </p:spPr>
        <p:txBody>
          <a:bodyPr/>
          <a:lstStyle/>
          <a:p>
            <a:pPr algn="ctr"/>
            <a:r>
              <a:rPr lang="ru-RU" sz="4000" b="1" u="sng" dirty="0" smtClean="0">
                <a:solidFill>
                  <a:srgbClr val="C00000"/>
                </a:solidFill>
                <a:latin typeface="Monotype Corsiva" pitchFamily="66" charset="0"/>
              </a:rPr>
              <a:t>Решение</a:t>
            </a:r>
            <a:endParaRPr lang="ru-RU" sz="4000" b="1" u="sng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3713222"/>
              </p:ext>
            </p:extLst>
          </p:nvPr>
        </p:nvGraphicFramePr>
        <p:xfrm>
          <a:off x="827584" y="1052736"/>
          <a:ext cx="7521575" cy="41044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21575"/>
              </a:tblGrid>
              <a:tr h="4104456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 </a:t>
                      </a:r>
                      <a:r>
                        <a:rPr lang="ru-RU" sz="40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54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3+7=10 мешков </a:t>
                      </a: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54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долг)</a:t>
                      </a: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54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54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от 10 мешков </a:t>
                      </a:r>
                      <a:r>
                        <a:rPr lang="ru-RU" sz="54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это1 мешок</a:t>
                      </a:r>
                      <a:r>
                        <a:rPr lang="ru-RU" sz="54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(долг)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10+1=11мешков </a:t>
                      </a: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(долг)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220" name="Picture 4" descr="http://go4.imgsmail.ru/imgpreview?key=29dd5d29ce3e0caa&amp;mb=imgdb_preview_9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3773"/>
            <a:ext cx="1502238" cy="96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go4.imgsmail.ru/imgpreview?key=29dd5d29ce3e0caa&amp;mb=imgdb_preview_9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196090"/>
            <a:ext cx="234315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microstocker.com.ua/upload/image/fotos/big/f23953d94fee3ffae97d333bd902fc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813" y="143013"/>
            <a:ext cx="792088" cy="83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microstocker.com.ua/upload/image/fotos/big/f23953d94fee3ffae97d333bd902fc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354" y="2708920"/>
            <a:ext cx="1450858" cy="80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microstocker.com.ua/upload/image/fotos/big/f23953d94fee3ffae97d333bd902fc9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842" y="5196090"/>
            <a:ext cx="1262489" cy="13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go4.imgsmail.ru/imgpreview?key=29dd5d29ce3e0caa&amp;mb=imgdb_preview_9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0" y="5194863"/>
            <a:ext cx="234315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go4.imgsmail.ru/imgpreview?key=29dd5d29ce3e0caa&amp;mb=imgdb_preview_9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578" y="5196090"/>
            <a:ext cx="234315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10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</a:t>
            </a:r>
          </a:p>
          <a:p>
            <a:pPr algn="ctr"/>
            <a:r>
              <a:rPr lang="ru-RU" sz="7200" dirty="0" smtClean="0">
                <a:solidFill>
                  <a:srgbClr val="C00000"/>
                </a:solidFill>
                <a:latin typeface="Monotype Corsiva" pitchFamily="66" charset="0"/>
              </a:rPr>
              <a:t>«Сложение отрицательных чисел»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0244" name="Picture 4" descr="http://zolotkosyte.narod.ru/olderfiles/1/c209110_m_copy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93096"/>
            <a:ext cx="2664296" cy="233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70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Лабораторно-практическая работа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Задача: Вывести правило сложения отрицательных чисел.</a:t>
            </a:r>
          </a:p>
          <a:p>
            <a:r>
              <a:rPr lang="ru-RU" dirty="0"/>
              <a:t>Заполните таблицу:  </a:t>
            </a:r>
          </a:p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961306"/>
              </p:ext>
            </p:extLst>
          </p:nvPr>
        </p:nvGraphicFramePr>
        <p:xfrm>
          <a:off x="899592" y="1916829"/>
          <a:ext cx="7488832" cy="3206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872208"/>
                <a:gridCol w="2232248"/>
                <a:gridCol w="1872208"/>
              </a:tblGrid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Пример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Сравнить числа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Изображение на координатной прямой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ответ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3+5=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3 * 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ru-RU" sz="2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-5 + (-4)=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-5 * -4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-7 + (-3 )=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7*-3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-4 + 0 =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4*0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-90 +(-10)=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90*-10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-58 + (-23)=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MS Mincho"/>
                        </a:rPr>
                        <a:t>58*-23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fs00.infourok.ru/images/doc/2/2097/hello_html_75ef716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45433"/>
            <a:ext cx="1634033" cy="157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1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Лабораторно-практическая работа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Задача: Вывести правило сложения отрицательных чисел.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Заполните таблицу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603071"/>
              </p:ext>
            </p:extLst>
          </p:nvPr>
        </p:nvGraphicFramePr>
        <p:xfrm>
          <a:off x="899592" y="1916829"/>
          <a:ext cx="7488832" cy="4855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872208"/>
                <a:gridCol w="2232248"/>
                <a:gridCol w="1872208"/>
              </a:tblGrid>
              <a:tr h="576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Пример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Сравнить числа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MS Mincho"/>
                        </a:rPr>
                        <a:t>Изображение на координатной прямой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ответ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3+5=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3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&lt;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-5 + (-4)=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-5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&lt;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-4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-9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-7 + (-3 )=</a:t>
                      </a:r>
                      <a:endParaRPr lang="ru-RU" sz="240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7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&lt;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-10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-4 + 0 =</a:t>
                      </a:r>
                      <a:endParaRPr lang="ru-RU" sz="240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4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&lt;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0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-90 +(-10)=</a:t>
                      </a:r>
                      <a:endParaRPr lang="ru-RU" sz="240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90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&lt;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-10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-100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-58 + (-23)=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58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&lt;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</a:rPr>
                        <a:t>-23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-81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87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1287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800" b="1" dirty="0">
                <a:solidFill>
                  <a:srgbClr val="C00000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</a:t>
            </a: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равило сложения отрицательных  чисел: </a:t>
            </a:r>
            <a:endParaRPr kumimoji="0" lang="ru-RU" altLang="ja-JP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Чтобы сложить два отрицательных  числа  надо:</a:t>
            </a:r>
            <a:endParaRPr kumimoji="0" lang="ru-RU" altLang="ja-JP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1) </a:t>
            </a: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___вычислить__</a:t>
            </a: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модули  слагаемых</a:t>
            </a: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altLang="ja-JP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altLang="ja-JP" sz="32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и   их  сложить</a:t>
            </a:r>
            <a:r>
              <a:rPr kumimoji="0" lang="ru-RU" altLang="ja-JP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______ ________; </a:t>
            </a:r>
            <a:endParaRPr kumimoji="0" lang="ru-RU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2) поставить перед полученным числом </a:t>
            </a:r>
            <a:r>
              <a:rPr kumimoji="0" lang="ru-RU" altLang="ja-JP" sz="32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__знак</a:t>
            </a: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«минус»___________.</a:t>
            </a:r>
            <a:endParaRPr kumimoji="0" lang="ru-RU" altLang="ja-JP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http://fs00.infourok.ru/images/doc/2/2097/hello_html_75ef716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941168"/>
            <a:ext cx="1789839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336</TotalTime>
  <Words>729</Words>
  <Application>Microsoft Office PowerPoint</Application>
  <PresentationFormat>Экран (4:3)</PresentationFormat>
  <Paragraphs>191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Углы</vt:lpstr>
      <vt:lpstr>Формула</vt:lpstr>
      <vt:lpstr>Презентация PowerPoint</vt:lpstr>
      <vt:lpstr>Расставить слова в два столбика</vt:lpstr>
      <vt:lpstr>Презентация PowerPoint</vt:lpstr>
      <vt:lpstr>Задача</vt:lpstr>
      <vt:lpstr>Решение</vt:lpstr>
      <vt:lpstr>Презентация PowerPoint</vt:lpstr>
      <vt:lpstr>Лабораторно-практическая работа </vt:lpstr>
      <vt:lpstr>Лабораторно-практическая работа </vt:lpstr>
      <vt:lpstr>Презентация PowerPoint</vt:lpstr>
      <vt:lpstr>Найдите сумму отрицательных чисел</vt:lpstr>
      <vt:lpstr>имя математика и астронома, изложившего правила действий с отрицательными числами</vt:lpstr>
      <vt:lpstr>Переведите на  «математический» язык</vt:lpstr>
      <vt:lpstr>Индивидуальная работа</vt:lpstr>
      <vt:lpstr>Ответы</vt:lpstr>
      <vt:lpstr>Задание на логическое мышление </vt:lpstr>
      <vt:lpstr>Домашнее задание </vt:lpstr>
      <vt:lpstr>Оцените выбор домашней работы: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6класс</dc:title>
  <dc:creator>Windows User</dc:creator>
  <cp:lastModifiedBy>Windows User</cp:lastModifiedBy>
  <cp:revision>25</cp:revision>
  <dcterms:created xsi:type="dcterms:W3CDTF">2016-11-14T13:21:35Z</dcterms:created>
  <dcterms:modified xsi:type="dcterms:W3CDTF">2016-11-16T13:33:12Z</dcterms:modified>
</cp:coreProperties>
</file>