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74" r:id="rId5"/>
    <p:sldId id="267" r:id="rId6"/>
    <p:sldId id="259" r:id="rId7"/>
    <p:sldId id="268" r:id="rId8"/>
    <p:sldId id="275" r:id="rId9"/>
    <p:sldId id="278" r:id="rId10"/>
    <p:sldId id="276" r:id="rId11"/>
    <p:sldId id="269" r:id="rId12"/>
    <p:sldId id="270" r:id="rId13"/>
    <p:sldId id="271" r:id="rId14"/>
    <p:sldId id="272" r:id="rId15"/>
    <p:sldId id="279" r:id="rId16"/>
    <p:sldId id="266" r:id="rId17"/>
    <p:sldId id="277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61039B-84C5-41CE-A11F-BB9BEE94A8A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E21CD274-91CA-4C0F-AAED-B96C9D7DAAAE}">
      <dgm:prSet phldrT="[Текст]" custT="1"/>
      <dgm:spPr>
        <a:solidFill>
          <a:srgbClr val="92D050">
            <a:alpha val="50000"/>
          </a:srgbClr>
        </a:solidFill>
      </dgm:spPr>
      <dgm:t>
        <a:bodyPr/>
        <a:lstStyle/>
        <a:p>
          <a:r>
            <a:rPr lang="kk-KZ" sz="3600" b="1" dirty="0" smtClean="0">
              <a:latin typeface="Times New Roman" pitchFamily="18" charset="0"/>
              <a:cs typeface="Times New Roman" pitchFamily="18" charset="0"/>
            </a:rPr>
            <a:t>«Сөйлеу мәдениеті мен техникасы»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678A2291-5068-40DF-A4CB-A96434964E0D}" type="parTrans" cxnId="{320B9ECA-893A-4DEC-A157-389401862C38}">
      <dgm:prSet/>
      <dgm:spPr/>
      <dgm:t>
        <a:bodyPr/>
        <a:lstStyle/>
        <a:p>
          <a:endParaRPr lang="ru-RU"/>
        </a:p>
      </dgm:t>
    </dgm:pt>
    <dgm:pt modelId="{2D535010-57ED-4C8B-9AD3-7F681B64BBF1}" type="sibTrans" cxnId="{320B9ECA-893A-4DEC-A157-389401862C38}">
      <dgm:prSet/>
      <dgm:spPr/>
      <dgm:t>
        <a:bodyPr/>
        <a:lstStyle/>
        <a:p>
          <a:endParaRPr lang="ru-RU"/>
        </a:p>
      </dgm:t>
    </dgm:pt>
    <dgm:pt modelId="{485EF917-77AB-4B0D-834E-CC54B5D3FC5D}">
      <dgm:prSet phldrT="[Текст]" custT="1"/>
      <dgm:spPr/>
      <dgm:t>
        <a:bodyPr/>
        <a:lstStyle/>
        <a:p>
          <a:r>
            <a:rPr lang="kk-KZ" sz="3600" b="1" dirty="0" smtClean="0">
              <a:latin typeface="Times New Roman" pitchFamily="18" charset="0"/>
              <a:cs typeface="Times New Roman" pitchFamily="18" charset="0"/>
            </a:rPr>
            <a:t>«Сымбат пен мүсін икемділігі»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4A4CE818-BDCC-4EF4-ACAB-21F7A3C1E543}" type="parTrans" cxnId="{96F526E5-A54F-41C3-AD66-B8A493D97DE1}">
      <dgm:prSet/>
      <dgm:spPr/>
      <dgm:t>
        <a:bodyPr/>
        <a:lstStyle/>
        <a:p>
          <a:endParaRPr lang="ru-RU"/>
        </a:p>
      </dgm:t>
    </dgm:pt>
    <dgm:pt modelId="{ACEA0068-F141-450B-AA02-E1B33171E108}" type="sibTrans" cxnId="{96F526E5-A54F-41C3-AD66-B8A493D97DE1}">
      <dgm:prSet/>
      <dgm:spPr/>
      <dgm:t>
        <a:bodyPr/>
        <a:lstStyle/>
        <a:p>
          <a:endParaRPr lang="ru-RU"/>
        </a:p>
      </dgm:t>
    </dgm:pt>
    <dgm:pt modelId="{4ABDB478-5B12-41E9-AD78-71837B60B89E}">
      <dgm:prSet phldrT="[Текст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kk-KZ" sz="3600" b="1" dirty="0" smtClean="0">
              <a:latin typeface="Times New Roman" pitchFamily="18" charset="0"/>
              <a:cs typeface="Times New Roman" pitchFamily="18" charset="0"/>
            </a:rPr>
            <a:t>«Театрал-дық ойын»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29411B30-CF32-4838-A592-9947DC946762}" type="parTrans" cxnId="{540150FF-F3BC-40DB-B4EF-70F2E025F104}">
      <dgm:prSet/>
      <dgm:spPr/>
      <dgm:t>
        <a:bodyPr/>
        <a:lstStyle/>
        <a:p>
          <a:endParaRPr lang="ru-RU"/>
        </a:p>
      </dgm:t>
    </dgm:pt>
    <dgm:pt modelId="{F7C71D9E-467E-4B40-8A5D-D0D7B436EE3A}" type="sibTrans" cxnId="{540150FF-F3BC-40DB-B4EF-70F2E025F104}">
      <dgm:prSet/>
      <dgm:spPr/>
      <dgm:t>
        <a:bodyPr/>
        <a:lstStyle/>
        <a:p>
          <a:endParaRPr lang="ru-RU"/>
        </a:p>
      </dgm:t>
    </dgm:pt>
    <dgm:pt modelId="{35CBA264-AB12-41C3-83A5-1D96A8CF9E62}" type="pres">
      <dgm:prSet presAssocID="{2661039B-84C5-41CE-A11F-BB9BEE94A8A3}" presName="compositeShape" presStyleCnt="0">
        <dgm:presLayoutVars>
          <dgm:chMax val="7"/>
          <dgm:dir/>
          <dgm:resizeHandles val="exact"/>
        </dgm:presLayoutVars>
      </dgm:prSet>
      <dgm:spPr/>
    </dgm:pt>
    <dgm:pt modelId="{997E0FF5-0AB0-4058-BD9C-38A10CC85F9F}" type="pres">
      <dgm:prSet presAssocID="{E21CD274-91CA-4C0F-AAED-B96C9D7DAAAE}" presName="circ1" presStyleLbl="vennNode1" presStyleIdx="0" presStyleCnt="3" custScaleX="167176" custLinFactNeighborX="-1301" custLinFactNeighborY="157"/>
      <dgm:spPr/>
      <dgm:t>
        <a:bodyPr/>
        <a:lstStyle/>
        <a:p>
          <a:endParaRPr lang="ru-RU"/>
        </a:p>
      </dgm:t>
    </dgm:pt>
    <dgm:pt modelId="{2D5CA1E6-DE1F-4617-B653-B13557595C4C}" type="pres">
      <dgm:prSet presAssocID="{E21CD274-91CA-4C0F-AAED-B96C9D7DAAA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758EE0-2D76-45F4-BDC0-7D87CC256560}" type="pres">
      <dgm:prSet presAssocID="{485EF917-77AB-4B0D-834E-CC54B5D3FC5D}" presName="circ2" presStyleLbl="vennNode1" presStyleIdx="1" presStyleCnt="3" custScaleX="141677" custLinFactNeighborX="7040" custLinFactNeighborY="2083"/>
      <dgm:spPr/>
      <dgm:t>
        <a:bodyPr/>
        <a:lstStyle/>
        <a:p>
          <a:endParaRPr lang="ru-RU"/>
        </a:p>
      </dgm:t>
    </dgm:pt>
    <dgm:pt modelId="{16CB7C15-1084-46BB-8CD7-BB0875E15E3C}" type="pres">
      <dgm:prSet presAssocID="{485EF917-77AB-4B0D-834E-CC54B5D3FC5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D5DC9E-F5D4-49FC-9688-C16689DD46C2}" type="pres">
      <dgm:prSet presAssocID="{4ABDB478-5B12-41E9-AD78-71837B60B89E}" presName="circ3" presStyleLbl="vennNode1" presStyleIdx="2" presStyleCnt="3" custScaleX="136898" custScaleY="90616" custLinFactNeighborX="-25269" custLinFactNeighborY="2830"/>
      <dgm:spPr/>
      <dgm:t>
        <a:bodyPr/>
        <a:lstStyle/>
        <a:p>
          <a:endParaRPr lang="ru-RU"/>
        </a:p>
      </dgm:t>
    </dgm:pt>
    <dgm:pt modelId="{F0613186-DDE8-47D0-A74C-A3DFE3249903}" type="pres">
      <dgm:prSet presAssocID="{4ABDB478-5B12-41E9-AD78-71837B60B89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86305E-571B-4336-8307-2B90897755C8}" type="presOf" srcId="{4ABDB478-5B12-41E9-AD78-71837B60B89E}" destId="{3DD5DC9E-F5D4-49FC-9688-C16689DD46C2}" srcOrd="0" destOrd="0" presId="urn:microsoft.com/office/officeart/2005/8/layout/venn1"/>
    <dgm:cxn modelId="{320B9ECA-893A-4DEC-A157-389401862C38}" srcId="{2661039B-84C5-41CE-A11F-BB9BEE94A8A3}" destId="{E21CD274-91CA-4C0F-AAED-B96C9D7DAAAE}" srcOrd="0" destOrd="0" parTransId="{678A2291-5068-40DF-A4CB-A96434964E0D}" sibTransId="{2D535010-57ED-4C8B-9AD3-7F681B64BBF1}"/>
    <dgm:cxn modelId="{8EA4C5CD-7751-4B15-89BB-57158BE9CF8C}" type="presOf" srcId="{485EF917-77AB-4B0D-834E-CC54B5D3FC5D}" destId="{16CB7C15-1084-46BB-8CD7-BB0875E15E3C}" srcOrd="1" destOrd="0" presId="urn:microsoft.com/office/officeart/2005/8/layout/venn1"/>
    <dgm:cxn modelId="{42CF5A1D-F8BB-4B4A-81E1-F4DA3C4F67A0}" type="presOf" srcId="{2661039B-84C5-41CE-A11F-BB9BEE94A8A3}" destId="{35CBA264-AB12-41C3-83A5-1D96A8CF9E62}" srcOrd="0" destOrd="0" presId="urn:microsoft.com/office/officeart/2005/8/layout/venn1"/>
    <dgm:cxn modelId="{540150FF-F3BC-40DB-B4EF-70F2E025F104}" srcId="{2661039B-84C5-41CE-A11F-BB9BEE94A8A3}" destId="{4ABDB478-5B12-41E9-AD78-71837B60B89E}" srcOrd="2" destOrd="0" parTransId="{29411B30-CF32-4838-A592-9947DC946762}" sibTransId="{F7C71D9E-467E-4B40-8A5D-D0D7B436EE3A}"/>
    <dgm:cxn modelId="{984FACFC-D070-4D34-B689-2B8ABD577FEB}" type="presOf" srcId="{4ABDB478-5B12-41E9-AD78-71837B60B89E}" destId="{F0613186-DDE8-47D0-A74C-A3DFE3249903}" srcOrd="1" destOrd="0" presId="urn:microsoft.com/office/officeart/2005/8/layout/venn1"/>
    <dgm:cxn modelId="{371E4355-A961-4020-A723-2DA50B7CEAAC}" type="presOf" srcId="{E21CD274-91CA-4C0F-AAED-B96C9D7DAAAE}" destId="{2D5CA1E6-DE1F-4617-B653-B13557595C4C}" srcOrd="1" destOrd="0" presId="urn:microsoft.com/office/officeart/2005/8/layout/venn1"/>
    <dgm:cxn modelId="{96F526E5-A54F-41C3-AD66-B8A493D97DE1}" srcId="{2661039B-84C5-41CE-A11F-BB9BEE94A8A3}" destId="{485EF917-77AB-4B0D-834E-CC54B5D3FC5D}" srcOrd="1" destOrd="0" parTransId="{4A4CE818-BDCC-4EF4-ACAB-21F7A3C1E543}" sibTransId="{ACEA0068-F141-450B-AA02-E1B33171E108}"/>
    <dgm:cxn modelId="{16CFED03-D746-4752-915F-1017B3251CA0}" type="presOf" srcId="{485EF917-77AB-4B0D-834E-CC54B5D3FC5D}" destId="{46758EE0-2D76-45F4-BDC0-7D87CC256560}" srcOrd="0" destOrd="0" presId="urn:microsoft.com/office/officeart/2005/8/layout/venn1"/>
    <dgm:cxn modelId="{92E1886D-95BF-4C0A-B8CE-44D68CEB2691}" type="presOf" srcId="{E21CD274-91CA-4C0F-AAED-B96C9D7DAAAE}" destId="{997E0FF5-0AB0-4058-BD9C-38A10CC85F9F}" srcOrd="0" destOrd="0" presId="urn:microsoft.com/office/officeart/2005/8/layout/venn1"/>
    <dgm:cxn modelId="{2D025534-4C66-42B6-9B6F-F0E1841DF99C}" type="presParOf" srcId="{35CBA264-AB12-41C3-83A5-1D96A8CF9E62}" destId="{997E0FF5-0AB0-4058-BD9C-38A10CC85F9F}" srcOrd="0" destOrd="0" presId="urn:microsoft.com/office/officeart/2005/8/layout/venn1"/>
    <dgm:cxn modelId="{2A1B40E9-D6D1-4D0D-A12F-A1B51F022F9B}" type="presParOf" srcId="{35CBA264-AB12-41C3-83A5-1D96A8CF9E62}" destId="{2D5CA1E6-DE1F-4617-B653-B13557595C4C}" srcOrd="1" destOrd="0" presId="urn:microsoft.com/office/officeart/2005/8/layout/venn1"/>
    <dgm:cxn modelId="{03D64D1E-6672-40D3-9E8E-F82AC1FC7410}" type="presParOf" srcId="{35CBA264-AB12-41C3-83A5-1D96A8CF9E62}" destId="{46758EE0-2D76-45F4-BDC0-7D87CC256560}" srcOrd="2" destOrd="0" presId="urn:microsoft.com/office/officeart/2005/8/layout/venn1"/>
    <dgm:cxn modelId="{187A4748-5BD3-43C4-84AB-6BABAE142532}" type="presParOf" srcId="{35CBA264-AB12-41C3-83A5-1D96A8CF9E62}" destId="{16CB7C15-1084-46BB-8CD7-BB0875E15E3C}" srcOrd="3" destOrd="0" presId="urn:microsoft.com/office/officeart/2005/8/layout/venn1"/>
    <dgm:cxn modelId="{B2058BF3-A0BA-4B07-BA2F-53A077D09E52}" type="presParOf" srcId="{35CBA264-AB12-41C3-83A5-1D96A8CF9E62}" destId="{3DD5DC9E-F5D4-49FC-9688-C16689DD46C2}" srcOrd="4" destOrd="0" presId="urn:microsoft.com/office/officeart/2005/8/layout/venn1"/>
    <dgm:cxn modelId="{551DFA31-F6B4-430C-8691-FF92DBC944CF}" type="presParOf" srcId="{35CBA264-AB12-41C3-83A5-1D96A8CF9E62}" destId="{F0613186-DDE8-47D0-A74C-A3DFE3249903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7E0FF5-0AB0-4058-BD9C-38A10CC85F9F}">
      <dsp:nvSpPr>
        <dsp:cNvPr id="0" name=""/>
        <dsp:cNvSpPr/>
      </dsp:nvSpPr>
      <dsp:spPr>
        <a:xfrm>
          <a:off x="1440147" y="144015"/>
          <a:ext cx="4824526" cy="2885896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600" b="1" kern="1200" dirty="0" smtClean="0">
              <a:latin typeface="Times New Roman" pitchFamily="18" charset="0"/>
              <a:cs typeface="Times New Roman" pitchFamily="18" charset="0"/>
            </a:rPr>
            <a:t>«Сөйлеу мәдениеті мен техникасы»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83418" y="649047"/>
        <a:ext cx="3537986" cy="1298653"/>
      </dsp:txXfrm>
    </dsp:sp>
    <dsp:sp modelId="{46758EE0-2D76-45F4-BDC0-7D87CC256560}">
      <dsp:nvSpPr>
        <dsp:cNvPr id="0" name=""/>
        <dsp:cNvSpPr/>
      </dsp:nvSpPr>
      <dsp:spPr>
        <a:xfrm>
          <a:off x="3090125" y="2003283"/>
          <a:ext cx="4088651" cy="288589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600" b="1" kern="1200" dirty="0" smtClean="0">
              <a:latin typeface="Times New Roman" pitchFamily="18" charset="0"/>
              <a:cs typeface="Times New Roman" pitchFamily="18" charset="0"/>
            </a:rPr>
            <a:t>«Сымбат пен мүсін икемділігі»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40571" y="2748806"/>
        <a:ext cx="2453191" cy="1587243"/>
      </dsp:txXfrm>
    </dsp:sp>
    <dsp:sp modelId="{3DD5DC9E-F5D4-49FC-9688-C16689DD46C2}">
      <dsp:nvSpPr>
        <dsp:cNvPr id="0" name=""/>
        <dsp:cNvSpPr/>
      </dsp:nvSpPr>
      <dsp:spPr>
        <a:xfrm>
          <a:off x="144024" y="2160247"/>
          <a:ext cx="3950734" cy="2615084"/>
        </a:xfrm>
        <a:prstGeom prst="ellipse">
          <a:avLst/>
        </a:prstGeom>
        <a:solidFill>
          <a:srgbClr val="7030A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600" b="1" kern="1200" dirty="0" smtClean="0">
              <a:latin typeface="Times New Roman" pitchFamily="18" charset="0"/>
              <a:cs typeface="Times New Roman" pitchFamily="18" charset="0"/>
            </a:rPr>
            <a:t>«Театрал-дық ойын»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6051" y="2835810"/>
        <a:ext cx="2370440" cy="14382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r>
              <a:rPr lang="kk-KZ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Театр - күрделі интеллектуальдық гармониядан тұратын, үш жақтан бірдей қиыннан қиысқан сахналық өнер.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068959"/>
            <a:ext cx="8229600" cy="180020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сценическое искусство, в котором сложная интеллектуальная гармония сочетается с тремя сложными моментами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445224"/>
            <a:ext cx="47465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Сағат Әшімбаев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611560" y="5085184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rmAutofit/>
          </a:bodyPr>
          <a:lstStyle/>
          <a:p>
            <a:r>
              <a:rPr lang="kk-KZ" sz="4800" b="1" dirty="0" smtClean="0">
                <a:latin typeface="Times New Roman" pitchFamily="18" charset="0"/>
                <a:cs typeface="Times New Roman" pitchFamily="18" charset="0"/>
              </a:rPr>
              <a:t>“Сиқырлы бетперде”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9552" y="1340768"/>
          <a:ext cx="784887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7" cstate="print"/>
          <a:srcRect l="31068" t="30579" r="30615" b="37143"/>
          <a:stretch>
            <a:fillRect/>
          </a:stretch>
        </p:blipFill>
        <p:spPr bwMode="auto">
          <a:xfrm>
            <a:off x="0" y="0"/>
            <a:ext cx="1239888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kk-KZ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«Сөйлеу мәдениеті мен техникасы»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Тыныс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алуды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дамыту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мен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сөйлеу мүшелерінің еркін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жұмыс істеуіне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бағытталған ойындар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жаттығулар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Тілдік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сөйлеу қызметін дамытуға арналған ойындар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Басын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іздейміз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«Құрастырушы»,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Екінші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жартысын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табайық», «Алғашқы әріп бойымен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,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Бірнешеуден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біреуін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7055768" y="5445224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«Сымбат пен мүсін икемділігі»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929411"/>
          </a:xfrm>
        </p:spPr>
        <p:txBody>
          <a:bodyPr/>
          <a:lstStyle/>
          <a:p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Затсыз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этюд (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инеге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жіпті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салу,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киімдерді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чемоданға жинау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қарындаштың ұшын шығару, шай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құю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Сахналық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этюд «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Жарнама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Мүсін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Қайшылық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жұптық сахналық этюдтер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Өте үлкен сурет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«Пейзаж»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6588224" y="5445224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«Театралдық ойын»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Байқау қабілетін дамыту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(Өз бақылауы негізінде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этюд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көрсету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Адам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мінезін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оның қоршаған ортаға қарым-қатынасын түсіну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түсіндіру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Күрделі суретпен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жұмыс жасап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үйрену және елестеру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қабілетін дамыту(«жағымсыз бейнелер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6732240" y="5445224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676456" cy="5534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7452320" y="4797152"/>
            <a:ext cx="1149814" cy="1268760"/>
          </a:xfrm>
          <a:prstGeom prst="rect">
            <a:avLst/>
          </a:prstGeom>
          <a:noFill/>
        </p:spPr>
      </p:pic>
      <p:pic>
        <p:nvPicPr>
          <p:cNvPr id="1026" name="Picture 2" descr="C:\Users\Администратор\Desktop\2019-03-26_20-55-50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27638" t="23475" r="32110" b="37319"/>
          <a:stretch>
            <a:fillRect/>
          </a:stretch>
        </p:blipFill>
        <p:spPr bwMode="auto">
          <a:xfrm>
            <a:off x="395536" y="476672"/>
            <a:ext cx="3600400" cy="2864296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2019-03-26_20-57-13.png"/>
          <p:cNvPicPr>
            <a:picLocks noChangeAspect="1" noChangeArrowheads="1"/>
          </p:cNvPicPr>
          <p:nvPr/>
        </p:nvPicPr>
        <p:blipFill>
          <a:blip r:embed="rId4" cstate="print"/>
          <a:srcRect l="17156" t="23250" r="35249" b="37375"/>
          <a:stretch>
            <a:fillRect/>
          </a:stretch>
        </p:blipFill>
        <p:spPr bwMode="auto">
          <a:xfrm>
            <a:off x="395536" y="3645024"/>
            <a:ext cx="6192688" cy="2880320"/>
          </a:xfrm>
          <a:prstGeom prst="rect">
            <a:avLst/>
          </a:prstGeom>
          <a:noFill/>
        </p:spPr>
      </p:pic>
      <p:pic>
        <p:nvPicPr>
          <p:cNvPr id="1028" name="Picture 4" descr="C:\Users\Администратор\Desktop\2019-03-26_20-59-22.png"/>
          <p:cNvPicPr>
            <a:picLocks noChangeAspect="1" noChangeArrowheads="1"/>
          </p:cNvPicPr>
          <p:nvPr/>
        </p:nvPicPr>
        <p:blipFill>
          <a:blip r:embed="rId5" cstate="print"/>
          <a:srcRect l="26202" t="23422" r="38378" b="37203"/>
          <a:stretch>
            <a:fillRect/>
          </a:stretch>
        </p:blipFill>
        <p:spPr bwMode="auto">
          <a:xfrm>
            <a:off x="4355976" y="476672"/>
            <a:ext cx="385293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lang="ru-RU" sz="53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театре — всего лишь один сезон, а сезон — это целая жизнь.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25700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Джозеф </a:t>
            </a:r>
            <a:r>
              <a:rPr lang="ru-RU" sz="4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Манкевич</a:t>
            </a:r>
            <a:endParaRPr lang="ru-RU" sz="4400" dirty="0"/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3707904" y="3068960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3" cstate="print"/>
          <a:srcRect l="25287" t="4536" r="28736" b="9281"/>
          <a:stretch>
            <a:fillRect/>
          </a:stretch>
        </p:blipFill>
        <p:spPr bwMode="auto">
          <a:xfrm>
            <a:off x="3059832" y="2348880"/>
            <a:ext cx="288032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676456" cy="5534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2434282"/>
          </a:xfrm>
        </p:spPr>
        <p:txBody>
          <a:bodyPr>
            <a:normAutofit fontScale="90000"/>
          </a:bodyPr>
          <a:lstStyle/>
          <a:p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Оқушылардың шығармашылық әлеуетін театралдық қызмет арқылы дамыту.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3140968"/>
            <a:ext cx="6203032" cy="2985195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творческого потенциала учащихся через театральную деятельность.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 l="25287" t="4536" r="28736" b="9281"/>
          <a:stretch>
            <a:fillRect/>
          </a:stretch>
        </p:blipFill>
        <p:spPr bwMode="auto">
          <a:xfrm>
            <a:off x="0" y="1052736"/>
            <a:ext cx="288032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kk-KZ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Театр – адамның өзін-өзі сахнадан көріп, өзін-өзі түсінетін орын</a:t>
            </a:r>
            <a:r>
              <a:rPr lang="kk-KZ" sz="36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kk-KZ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kk-KZ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это место, где люди могут увидеть себя на сцене.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41168"/>
            <a:ext cx="8229600" cy="1184995"/>
          </a:xfrm>
        </p:spPr>
        <p:txBody>
          <a:bodyPr/>
          <a:lstStyle/>
          <a:p>
            <a:pPr algn="r">
              <a:buNone/>
            </a:pPr>
            <a:r>
              <a:rPr lang="ru-RU" b="1" i="1" dirty="0" smtClean="0"/>
              <a:t>Григорий </a:t>
            </a:r>
            <a:r>
              <a:rPr lang="ru-RU" b="1" i="1" dirty="0" err="1" smtClean="0"/>
              <a:t>Ревзин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882379"/>
            <a:ext cx="2376264" cy="29756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Ð°ÑÑÐ¸Ð½ÐºÐ¸ Ð¿Ð¾ Ð·Ð°Ð¿ÑÐ¾ÑÑ Ð²Ð¾Ð¿ÑÐ¾Ñ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24744"/>
            <a:ext cx="5616624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урс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выбору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kk-KZ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Сиқырлы </a:t>
            </a:r>
            <a:r>
              <a:rPr lang="kk-KZ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бетперде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kk-KZ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Волшебная </a:t>
            </a:r>
            <a:r>
              <a:rPr lang="kk-KZ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маска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789040"/>
            <a:ext cx="4838700" cy="2419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Мақсаты: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dirty="0" smtClean="0"/>
              <a:t>   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оқушылардың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рухани дүниесін байыта отырып, эстетикалық, көркемдік,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адамгершілік тәрбие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беру арқылы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көркем-шығармашылық қабілеттерін қалыптастыру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3491880" y="5013176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Міндеттері: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баланың тұлғалық шығармашылық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дамуы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үшін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қажетті 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жағдайды қамтамасыз ету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ортақ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мәдениетін қалыптастыру;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өнерінде   білім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тәжірибеге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Ð°ÑÑÐ¸Ð½ÐºÐ¸ Ð¿Ð¾ Ð·Ð°Ð¿ÑÐ¾ÑÑ ÑÐµÐ°ÑÑ ÐºÑÑÐ¶Ð¾Ðº"/>
          <p:cNvPicPr>
            <a:picLocks noChangeAspect="1" noChangeArrowheads="1"/>
          </p:cNvPicPr>
          <p:nvPr/>
        </p:nvPicPr>
        <p:blipFill>
          <a:blip r:embed="rId2" cstate="print"/>
          <a:srcRect l="31068" t="30579" r="30615" b="37143"/>
          <a:stretch>
            <a:fillRect/>
          </a:stretch>
        </p:blipFill>
        <p:spPr bwMode="auto">
          <a:xfrm>
            <a:off x="3419872" y="4725144"/>
            <a:ext cx="2088232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 l="25287" t="4536" r="28736" b="9281"/>
          <a:stretch>
            <a:fillRect/>
          </a:stretch>
        </p:blipFill>
        <p:spPr bwMode="auto">
          <a:xfrm>
            <a:off x="3203848" y="980728"/>
            <a:ext cx="2880320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238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Оқушылардың шығармашылық әлеуетін театралдық қызмет арқылы дамыту. </vt:lpstr>
      <vt:lpstr>Театр – адамның өзін-өзі сахнадан көріп, өзін-өзі түсінетін орын.   Театр - это место, где люди могут увидеть себя на сцене.</vt:lpstr>
      <vt:lpstr>Слайд 5</vt:lpstr>
      <vt:lpstr>Курс по выбору  «Сиқырлы бетперде »   «Волшебная маска » </vt:lpstr>
      <vt:lpstr>Мақсаты:</vt:lpstr>
      <vt:lpstr>Міндеттері:</vt:lpstr>
      <vt:lpstr>Слайд 9</vt:lpstr>
      <vt:lpstr>Театр - күрделі интеллектуальдық гармониядан тұратын, үш жақтан бірдей қиыннан қиысқан сахналық өнер. </vt:lpstr>
      <vt:lpstr>“Сиқырлы бетперде”</vt:lpstr>
      <vt:lpstr> «Сөйлеу мәдениеті мен техникасы» </vt:lpstr>
      <vt:lpstr>«Сымбат пен мүсін икемділігі» </vt:lpstr>
      <vt:lpstr>«Театралдық ойын» </vt:lpstr>
      <vt:lpstr>Слайд 15</vt:lpstr>
      <vt:lpstr>Слайд 16</vt:lpstr>
      <vt:lpstr> Жизнь в театре — всего лишь один сезон, а сезон — это целая жизнь.  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25</cp:revision>
  <dcterms:created xsi:type="dcterms:W3CDTF">2019-03-25T07:21:42Z</dcterms:created>
  <dcterms:modified xsi:type="dcterms:W3CDTF">2019-03-27T02:21:38Z</dcterms:modified>
</cp:coreProperties>
</file>