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7" r:id="rId5"/>
    <p:sldId id="270" r:id="rId6"/>
    <p:sldId id="268" r:id="rId7"/>
    <p:sldId id="273" r:id="rId8"/>
    <p:sldId id="271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E01"/>
    <a:srgbClr val="920000"/>
    <a:srgbClr val="0000AC"/>
    <a:srgbClr val="0000DE"/>
    <a:srgbClr val="AEFB93"/>
    <a:srgbClr val="540000"/>
    <a:srgbClr val="FDC7A5"/>
    <a:srgbClr val="F4FE90"/>
    <a:srgbClr val="420000"/>
    <a:srgbClr val="00113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4392488"/>
          </a:xfrm>
        </p:spPr>
        <p:txBody>
          <a:bodyPr>
            <a:normAutofit/>
            <a:scene3d>
              <a:camera prst="orthographicFront"/>
              <a:lightRig rig="soft" dir="t"/>
            </a:scene3d>
            <a:sp3d extrusionH="57150" prstMaterial="matte">
              <a:bevelT w="38100" h="38100"/>
              <a:bevelB w="38100" h="38100"/>
            </a:sp3d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effectLst>
                  <a:glow rad="381000">
                    <a:srgbClr val="1D0E0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rgbClr val="FFFF00"/>
                </a:solidFill>
                <a:effectLst>
                  <a:glow rad="381000">
                    <a:srgbClr val="1D0E0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000" b="1" i="1" dirty="0" smtClean="0">
                <a:solidFill>
                  <a:srgbClr val="FFFF00"/>
                </a:solidFill>
                <a:effectLst>
                  <a:glow rad="381000">
                    <a:srgbClr val="1D0E0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удовлетворения потребности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учащихся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двигательной активности через занятия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баскетбольной секции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800" b="1" i="1" dirty="0" smtClean="0">
                <a:solidFill>
                  <a:srgbClr val="FFFF00"/>
                </a:solidFill>
                <a:effectLst>
                  <a:glow rad="381000">
                    <a:srgbClr val="1D0E0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800" b="1" i="1" dirty="0" smtClean="0">
                <a:solidFill>
                  <a:srgbClr val="FFFF00"/>
                </a:solidFill>
                <a:effectLst>
                  <a:glow rad="381000">
                    <a:srgbClr val="1D0E0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sz="3200" b="1" i="1" dirty="0">
              <a:solidFill>
                <a:srgbClr val="FFFF00"/>
              </a:solidFill>
              <a:effectLst>
                <a:glow rad="381000">
                  <a:srgbClr val="1D0E01"/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36712"/>
          </a:xfrm>
          <a:scene3d>
            <a:camera prst="orthographicFront"/>
            <a:lightRig rig="harsh" dir="t"/>
          </a:scene3d>
          <a:sp3d prstMaterial="matte">
            <a:bevelT/>
          </a:sp3d>
        </p:spPr>
        <p:txBody>
          <a:bodyPr lIns="0" tIns="0" rIns="0" bIns="0" anchor="ctr" anchorCtr="0">
            <a:noAutofit/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glow rad="127000">
                    <a:srgbClr val="FFFF8B">
                      <a:alpha val="89804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КГУ «Средняя школа №1» акимата города Рудного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8B">
                    <a:alpha val="89804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5373216"/>
            <a:ext cx="9144000" cy="1368152"/>
          </a:xfrm>
          <a:prstGeom prst="rect">
            <a:avLst/>
          </a:prstGeom>
          <a:scene3d>
            <a:camera prst="orthographicFront"/>
            <a:lightRig rig="harsh" dir="t"/>
          </a:scene3d>
          <a:sp3d prstMaterial="matte">
            <a:bevelT/>
          </a:sp3d>
        </p:spPr>
        <p:txBody>
          <a:bodyPr vert="horz" lIns="0" tIns="180000" rIns="360000" bIns="0" rtlCol="0">
            <a:normAutofit/>
            <a:sp3d extrusionH="57150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800" b="1" dirty="0" smtClean="0">
                <a:ln>
                  <a:solidFill>
                    <a:srgbClr val="3E0000"/>
                  </a:solidFill>
                </a:ln>
                <a:solidFill>
                  <a:srgbClr val="540000"/>
                </a:solidFill>
                <a:effectLst>
                  <a:glow rad="215900">
                    <a:srgbClr val="FFFF8F"/>
                  </a:glow>
                </a:effectLst>
              </a:rPr>
              <a:t>Учитель  физической  культуры:</a:t>
            </a:r>
          </a:p>
          <a:p>
            <a:pPr algn="r"/>
            <a:r>
              <a:rPr lang="ru-RU" sz="2800" b="1" dirty="0" smtClean="0">
                <a:ln>
                  <a:solidFill>
                    <a:srgbClr val="3E0000"/>
                  </a:solidFill>
                </a:ln>
                <a:solidFill>
                  <a:srgbClr val="540000"/>
                </a:solidFill>
                <a:effectLst>
                  <a:glow rad="215900">
                    <a:srgbClr val="FFFF8F"/>
                  </a:glow>
                </a:effectLst>
              </a:rPr>
              <a:t>Патынская   Кристина   Александровна</a:t>
            </a:r>
            <a:endParaRPr lang="ru-RU" sz="2800" b="1" dirty="0">
              <a:ln>
                <a:solidFill>
                  <a:srgbClr val="3E0000"/>
                </a:solidFill>
              </a:ln>
              <a:solidFill>
                <a:srgbClr val="540000"/>
              </a:solidFill>
              <a:effectLst>
                <a:glow rad="215900">
                  <a:srgbClr val="FFFF8F"/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54165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1728192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extrusionH="57150" prstMaterial="matte">
              <a:bevelT w="38100" h="38100"/>
              <a:bevelB w="38100" h="38100"/>
            </a:sp3d>
          </a:bodyPr>
          <a:lstStyle/>
          <a:p>
            <a:r>
              <a:rPr lang="ru-RU" sz="2800" dirty="0" smtClean="0"/>
              <a:t> 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Баскетбол для детей — достаточно сложный вид спорта, требующий выносливости, хорошей координации, владения техникой игры и умения мыслить аналитически. Именно поэтому профессиональные тренеры рекомендуют отдавать ребенка на баскетбол не с самого раннего детства, а с 8 - 9 лет. Этот возраст считается оптимальным, поскольку детский организм становится более крепким и подготовленным для серьезных нагрузок, улучшается координация, да и умственное развитие ребенка достигает необходимой отметки. В школьной баскетбольной секции у меня занимаются 12 девушек и 10 юношей разной возрастной категории13-17 лет. Занятия проводятся два раза в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неделю.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effectLst>
                <a:glow rad="190500">
                  <a:srgbClr val="1D0E01"/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basketball_chic_ball_dribble_hg_clr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702" y="123329"/>
            <a:ext cx="920573" cy="13614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33711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9" y="332656"/>
            <a:ext cx="4141650" cy="1092460"/>
          </a:xfrm>
          <a:solidFill>
            <a:srgbClr val="FB914F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lIns="0" tIns="108000" rIns="0" bIns="108000" anchor="ctr" anchorCtr="0">
            <a:normAutofit/>
            <a:sp3d extrusionH="57150" prstMaterial="matte">
              <a:bevelT w="38100" h="38100"/>
            </a:sp3d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программы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i="1" dirty="0" smtClean="0">
              <a:ln>
                <a:solidFill>
                  <a:srgbClr val="7E0000"/>
                </a:solidFill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700808"/>
            <a:ext cx="4139952" cy="3430974"/>
          </a:xfrm>
          <a:prstGeom prst="rect">
            <a:avLst/>
          </a:prstGeom>
          <a:solidFill>
            <a:srgbClr val="FB914F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44000" tIns="72000" rIns="72000" bIns="72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Создание условий для удовлетворения потребности ребёнка в двигательной активности через занятия баскетболом, формирование и систематизация профессиональных теоретических знаний и практических умений и навыков</a:t>
            </a:r>
            <a:endParaRPr lang="ru-RU" sz="1800" b="1" i="1" dirty="0" smtClean="0">
              <a:ln>
                <a:solidFill>
                  <a:schemeClr val="tx1"/>
                </a:solidFill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427984" y="0"/>
            <a:ext cx="4703646" cy="1045880"/>
          </a:xfrm>
          <a:prstGeom prst="rect">
            <a:avLst/>
          </a:prstGeom>
          <a:solidFill>
            <a:srgbClr val="FB914F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rm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реализации данной программы предполагается решение следующих задач: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440354" y="1052736"/>
            <a:ext cx="4703646" cy="2887177"/>
          </a:xfrm>
          <a:prstGeom prst="rect">
            <a:avLst/>
          </a:prstGeom>
          <a:solidFill>
            <a:srgbClr val="FB914F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72000" rIns="108000" bIns="72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000" dirty="0" smtClean="0"/>
          </a:p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мотивирование школьников к участию в спортивно-оздоровительной деятельности </a:t>
            </a:r>
          </a:p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обучение способам овладения различными элементами спортивно-оздоровительной деятельности; формирование умений в организации и судействе спортивной игры «баскетбол».</a:t>
            </a:r>
          </a:p>
          <a:p>
            <a:pPr lvl="0" algn="l"/>
            <a:endParaRPr lang="ru-RU" sz="2000" dirty="0" smtClean="0"/>
          </a:p>
          <a:p>
            <a:pPr algn="l"/>
            <a:endParaRPr lang="ru-RU" sz="2000" b="1" i="1" dirty="0" smtClean="0">
              <a:ln>
                <a:solidFill>
                  <a:srgbClr val="000D26"/>
                </a:solidFill>
              </a:ln>
              <a:solidFill>
                <a:srgbClr val="000D26"/>
              </a:solidFill>
              <a:effectLst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429711" y="4221088"/>
            <a:ext cx="4716016" cy="1728192"/>
          </a:xfrm>
          <a:prstGeom prst="rect">
            <a:avLst/>
          </a:prstGeom>
          <a:solidFill>
            <a:srgbClr val="FB914F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72000" tIns="72000" rIns="72000" bIns="72000" rtlCol="0" anchor="ctr" anchorCtr="0">
            <a:norm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осуществлении цели и задач программа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ориентируется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единство всех форм системы физического воспитания школьников: урок физической культуры, мероприятия в режиме учебного дня, спортивные соревнования, физкультурные праздники</a:t>
            </a:r>
            <a:endParaRPr lang="ru-RU" sz="1600" b="1" i="1" dirty="0">
              <a:ln>
                <a:solidFill>
                  <a:srgbClr val="42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392415"/>
            <a:ext cx="184731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5137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571868" y="2714620"/>
            <a:ext cx="2457743" cy="1345759"/>
          </a:xfrm>
          <a:prstGeom prst="ellipse">
            <a:avLst/>
          </a:prstGeom>
          <a:solidFill>
            <a:srgbClr val="AEFB93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0" tIns="0" rIns="0" bIns="0" rtlCol="0" anchor="ctr">
            <a:no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Формы организации занятий</a:t>
            </a:r>
            <a:endParaRPr lang="ru-RU" sz="2400" b="1" i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 rot="1780049">
            <a:off x="5408937" y="4145565"/>
            <a:ext cx="3108866" cy="1895885"/>
          </a:xfrm>
          <a:prstGeom prst="leftArrow">
            <a:avLst/>
          </a:prstGeo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0" tIns="108000" rIns="0" bIns="108000" rtlCol="0" anchor="ctr" anchorCtr="0">
            <a:norm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соревнованиях</a:t>
            </a:r>
            <a:endParaRPr lang="ru-RU" sz="1600" b="1" i="1" dirty="0">
              <a:ln>
                <a:solidFill>
                  <a:srgbClr val="7E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 rot="18866515">
            <a:off x="5798037" y="1382518"/>
            <a:ext cx="2978960" cy="1683659"/>
          </a:xfrm>
          <a:prstGeom prst="leftArrow">
            <a:avLst/>
          </a:prstGeo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0" tIns="108000" rIns="0" bIns="108000" rtlCol="0" anchor="ctr" anchorCtr="0">
            <a:norm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Восстановительные мероприятия</a:t>
            </a:r>
            <a:endParaRPr lang="ru-RU" sz="1600" b="1" i="1" dirty="0">
              <a:ln>
                <a:solidFill>
                  <a:srgbClr val="7E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 rot="2186548">
            <a:off x="102076" y="1210085"/>
            <a:ext cx="3614074" cy="2255098"/>
          </a:xfrm>
          <a:prstGeom prst="rightArrow">
            <a:avLst/>
          </a:prstGeo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0" tIns="108000" rIns="0" bIns="108000" rtlCol="0" anchor="ctr" anchorCtr="0">
            <a:norm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 учебно-тренировочные занятия</a:t>
            </a:r>
            <a:endParaRPr lang="ru-RU" sz="1600" b="1" dirty="0">
              <a:ln>
                <a:solidFill>
                  <a:srgbClr val="7E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 rot="20235831">
            <a:off x="848570" y="4326379"/>
            <a:ext cx="3136122" cy="1694784"/>
          </a:xfrm>
          <a:prstGeom prst="rightArrow">
            <a:avLst/>
          </a:prstGeo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0" tIns="108000" rIns="0" bIns="108000" rtlCol="0" anchor="ctr" anchorCtr="0">
            <a:no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матчевых встречах</a:t>
            </a:r>
            <a:endParaRPr lang="ru-RU" sz="1600" b="1" dirty="0">
              <a:ln>
                <a:solidFill>
                  <a:srgbClr val="7E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 rot="5400000">
            <a:off x="3464710" y="821514"/>
            <a:ext cx="2143141" cy="1357321"/>
          </a:xfrm>
          <a:prstGeom prst="rightArrow">
            <a:avLst/>
          </a:prstGeo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0" tIns="108000" rIns="0" bIns="108000" rtlCol="0" anchor="ctr" anchorCtr="0">
            <a:no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Зачеты</a:t>
            </a:r>
            <a:endParaRPr lang="ru-RU" sz="1600" b="1" i="1" dirty="0">
              <a:ln>
                <a:solidFill>
                  <a:srgbClr val="7E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461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 animBg="1"/>
      <p:bldP spid="18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428596" y="4859202"/>
            <a:ext cx="3353147" cy="1769207"/>
          </a:xfrm>
          <a:prstGeom prst="upArrowCallout">
            <a:avLst/>
          </a:prstGeom>
          <a:solidFill>
            <a:srgbClr val="FDC7A5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72000" rIns="108000" bIns="72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Физическая подготовка дифференцирована на упражнения общей и специальной подготовки </a:t>
            </a:r>
            <a:endParaRPr lang="ru-RU" sz="1600" b="1" dirty="0" smtClean="0">
              <a:ln>
                <a:solidFill>
                  <a:schemeClr val="tx1"/>
                </a:solidFill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214942" y="2071678"/>
            <a:ext cx="3320348" cy="1971831"/>
          </a:xfrm>
          <a:prstGeom prst="upArrowCallout">
            <a:avLst/>
          </a:prstGeom>
          <a:solidFill>
            <a:srgbClr val="A3E7FF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108000" rIns="180000" bIns="108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Техническая подготовка включает упражнения с мячом и без </a:t>
            </a:r>
            <a:endParaRPr lang="ru-RU" sz="1600" b="1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785918" y="285728"/>
            <a:ext cx="5400600" cy="713224"/>
          </a:xfrm>
          <a:prstGeom prst="snip2DiagRect">
            <a:avLst/>
          </a:prstGeom>
          <a:solidFill>
            <a:schemeClr val="tx2">
              <a:lumMod val="50000"/>
              <a:alpha val="89804"/>
            </a:schemeClr>
          </a:solidFill>
          <a:scene3d>
            <a:camera prst="orthographicFront"/>
            <a:lightRig rig="contrasting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rmAutofit/>
            <a:sp3d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программы</a:t>
            </a:r>
            <a:endParaRPr lang="ru-RU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14876" y="4143380"/>
            <a:ext cx="4104456" cy="2433686"/>
          </a:xfrm>
          <a:prstGeom prst="upArrowCallout">
            <a:avLst/>
          </a:prstGeom>
          <a:solidFill>
            <a:srgbClr val="AEFB93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108000" rIns="180000" bIns="108000" rtlCol="0" anchor="ctr">
            <a:no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Тактическая подготовка ориентирована на разработку комбинаций в игре и анализ игровых ситуаций</a:t>
            </a:r>
          </a:p>
          <a:p>
            <a:endParaRPr lang="ru-RU" sz="1600" b="1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142984"/>
            <a:ext cx="842968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структурировано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видам спортивной подготовки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 теоретической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физической, технической и тактической </a:t>
            </a:r>
            <a:endParaRPr lang="ru-RU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85720" y="1785926"/>
            <a:ext cx="4143404" cy="2928958"/>
          </a:xfrm>
          <a:prstGeom prst="upArrowCallout">
            <a:avLst/>
          </a:prstGeom>
          <a:solidFill>
            <a:srgbClr val="AEFB93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108000" rIns="180000" bIns="108000" rtlCol="0" anchor="ctr">
            <a:no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Теоретическая подготовка включает вопросы истории и современного состояния баскетбола, правил соревнований по баскетболу, техники безопасности, а также вопросы, связанные с гигиеническими требованиями</a:t>
            </a:r>
            <a:endParaRPr lang="ru-RU" sz="1600" b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8435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7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2988289" cy="673546"/>
          </a:xfr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lIns="0" tIns="108000" rIns="0" bIns="108000" anchor="ctr" anchorCtr="0">
            <a:normAutofit/>
            <a:sp3d extrusionH="57150" prstMaterial="matte">
              <a:bevelT w="38100" h="38100"/>
            </a:sp3d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Техническая подготовка: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dirty="0">
              <a:ln>
                <a:solidFill>
                  <a:srgbClr val="7E0000"/>
                </a:solidFill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132856"/>
            <a:ext cx="3851920" cy="3672408"/>
          </a:xfrm>
          <a:prstGeom prst="rect">
            <a:avLst/>
          </a:prstGeo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252000" tIns="72000" rIns="108000" bIns="72000" rtlCol="0" anchor="ctr">
            <a:normAutofit fontScale="92500"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Занимающийся в секции должен:</a:t>
            </a: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l"/>
            <a:endParaRPr lang="ru-RU" sz="1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Овладеть всеми известными современному баскетболу приёмами игры и уметь осуществлять их в разных условиях.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Уметь сочетать приёмы друг с другом в любой последовательности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вразнообразных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условиях перемещения. Разнообразить действия, сочетая различные приёмы.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Овладеть комплексом приёмов, которыми в игре приходится пользоваться чаще, а выполнять их с наибольшим эффектом; острая комбинационная игра требует максимального использования индивидуальных способностей и особенностей.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Постоянно совершенствовать приёмы, улучшая общую согласованность их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выполнения.</a:t>
            </a:r>
          </a:p>
          <a:p>
            <a:pPr lvl="0"/>
            <a:endParaRPr lang="ru-RU" sz="1100" b="1" i="1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499992" y="1412776"/>
            <a:ext cx="4343606" cy="641216"/>
          </a:xfrm>
          <a:prstGeom prst="rect">
            <a:avLst/>
          </a:prstGeom>
          <a:solidFill>
            <a:srgbClr val="FDB68B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rm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Тактическая подготовка</a:t>
            </a:r>
            <a:endParaRPr lang="ru-RU" sz="1600" b="1" i="1" dirty="0">
              <a:ln>
                <a:solidFill>
                  <a:srgbClr val="7E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3968" y="2132856"/>
            <a:ext cx="4703646" cy="3672408"/>
          </a:xfrm>
          <a:prstGeom prst="rect">
            <a:avLst/>
          </a:prstGeom>
          <a:solidFill>
            <a:srgbClr val="FDB68B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72000" rIns="108000" bIns="72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Для занимающегося в секции должно быть характерно</a:t>
            </a:r>
            <a:r>
              <a:rPr lang="ru-RU" sz="13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Быстрота сложных реакций, внимательность, ориентировка,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сообразительность, творческая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инициатива.</a:t>
            </a:r>
          </a:p>
          <a:p>
            <a:pPr lvl="0" algn="l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действия и типовые взаимодействия с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партнерами,основные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системы командных действий в нападении и защите.</a:t>
            </a:r>
          </a:p>
          <a:p>
            <a:pPr lvl="0" algn="l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умений эффективно использовать средства игры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изученный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тактический материал, учитывая собственные силы,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возможности, внешние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условия и особенности сопротивления противника.</a:t>
            </a:r>
          </a:p>
          <a:p>
            <a:pPr lvl="0" algn="l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 ходу матча переключаться с одних систем 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вариантов командных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действий на другие.</a:t>
            </a:r>
          </a:p>
          <a:p>
            <a:endParaRPr lang="ru-RU" sz="1600" b="1" i="1" dirty="0" smtClean="0">
              <a:ln>
                <a:solidFill>
                  <a:schemeClr val="tx1"/>
                </a:solidFill>
              </a:ln>
              <a:effectLst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163" y="116632"/>
            <a:ext cx="9141837" cy="1175668"/>
          </a:xfrm>
          <a:prstGeom prst="snip2DiagRect">
            <a:avLst/>
          </a:prstGeom>
          <a:solidFill>
            <a:schemeClr val="tx2">
              <a:lumMod val="50000"/>
              <a:alpha val="89804"/>
            </a:schemeClr>
          </a:solidFill>
          <a:scene3d>
            <a:camera prst="orthographicFront"/>
            <a:lightRig rig="contrasting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Autofit/>
            <a:sp3d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Ожидаемый результат</a:t>
            </a:r>
            <a:endParaRPr lang="ru-RU" b="1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392415"/>
            <a:ext cx="184731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7213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5026" y="1124744"/>
            <a:ext cx="4268942" cy="2903607"/>
          </a:xfrm>
          <a:prstGeom prst="rect">
            <a:avLst/>
          </a:prstGeo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252000" tIns="72000" rIns="108000" bIns="72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время работы с группой начальной подготовки учащиеся овладели основами техники баскетбола. Ознакомились с основными правилами игры. В течение всего учебно-тренировочного года шел процесс формирования команд мальчиков и девочек, к середине учебного года была сформирована сборная команда школы по баскетболу – девушки, юноши</a:t>
            </a:r>
            <a:endParaRPr lang="ru-RU" sz="1600" b="1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435481" y="1124744"/>
            <a:ext cx="4524134" cy="4246193"/>
          </a:xfrm>
          <a:prstGeom prst="rect">
            <a:avLst/>
          </a:prstGeom>
          <a:solidFill>
            <a:srgbClr val="FDB68B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72000" rIns="108000" bIns="72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/>
            <a:r>
              <a:rPr lang="ru-RU" sz="1400" dirty="0" smtClean="0"/>
              <a:t> 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процессе тренировок учащиеся овладели основными техническими приемами в нападении на уровне умений и навыков, совершенствуют общую и специальную физическую подготовленность, каждый из занимающихся уже определил свое игровое амплуа, баскетболисты выполняют различные функции во взаимодействии. Предстоит работа по совершенствованию в игре тактических приемов с учетом индивидуальных особенностей, умений участвовать в соревнованиях (настраиваться на игру, регулировать эмоциональное состояние во время игры независимо от ее исхода.</a:t>
            </a:r>
            <a:endParaRPr lang="ru-RU" sz="1600" b="1" i="1" dirty="0" smtClean="0">
              <a:ln>
                <a:solidFill>
                  <a:schemeClr val="tx1"/>
                </a:solidFill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79512" y="4077072"/>
            <a:ext cx="4032448" cy="2780928"/>
          </a:xfrm>
          <a:prstGeom prst="rect">
            <a:avLst/>
          </a:prstGeom>
          <a:solidFill>
            <a:srgbClr val="A3E7FF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108000" rIns="180000" bIns="108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Каждый из занимающихся в группе имеет большой потенциал, который еще предстоит раскрыть в учебно-тренировочном процессе. По ходу работы спортивной секции хочется отличить наиболее способных и ответственных учащихся: Кунтарева.А,Метла.Н, Хачатрян.Р, Сергеенко.М,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Ильченко.В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Лазар.А, Гречанюк.И</a:t>
            </a:r>
            <a:endParaRPr lang="ru-RU" sz="1600" b="1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0" y="22537"/>
            <a:ext cx="9141837" cy="836712"/>
          </a:xfrm>
          <a:prstGeom prst="snip2DiagRect">
            <a:avLst/>
          </a:prstGeom>
          <a:solidFill>
            <a:schemeClr val="tx2">
              <a:lumMod val="50000"/>
              <a:alpha val="89804"/>
            </a:schemeClr>
          </a:solidFill>
          <a:scene3d>
            <a:camera prst="orthographicFront"/>
            <a:lightRig rig="contrasting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Autofit/>
            <a:sp3d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/>
              <a:t>Показатели подготовки </a:t>
            </a:r>
            <a:endParaRPr lang="ru-RU" sz="4000" b="1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1" name="Picture 2" descr="C:\Users\hppcc\Pictures\Картинки\мячи\МЯЧ ББ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731" y="5762712"/>
            <a:ext cx="967884" cy="9738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29307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3116814" cy="673546"/>
          </a:xfr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lIns="0" tIns="108000" rIns="0" bIns="108000" anchor="ctr" anchorCtr="0">
            <a:normAutofit/>
            <a:sp3d extrusionH="57150" prstMaterial="matte">
              <a:bevelT w="38100" h="38100"/>
            </a:sp3d>
          </a:bodyPr>
          <a:lstStyle/>
          <a:p>
            <a:r>
              <a:rPr lang="ru-RU" sz="2800" b="1" i="1" dirty="0" smtClean="0">
                <a:ln>
                  <a:solidFill>
                    <a:srgbClr val="7E0000"/>
                  </a:solidFill>
                </a:ln>
                <a:solidFill>
                  <a:srgbClr val="C00000"/>
                </a:solidFill>
                <a:effectLst/>
              </a:rPr>
              <a:t>Группа девушек </a:t>
            </a:r>
            <a:endParaRPr lang="ru-RU" sz="2800" b="1" i="1" dirty="0">
              <a:ln>
                <a:solidFill>
                  <a:srgbClr val="7E0000"/>
                </a:solidFill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14810" y="857232"/>
            <a:ext cx="4709367" cy="1075220"/>
          </a:xfrm>
          <a:prstGeom prst="rect">
            <a:avLst/>
          </a:prstGeom>
          <a:solidFill>
            <a:srgbClr val="FDB68B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rm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 smtClean="0">
                <a:ln>
                  <a:solidFill>
                    <a:srgbClr val="7E0000"/>
                  </a:solidFill>
                </a:ln>
                <a:solidFill>
                  <a:srgbClr val="C00000"/>
                </a:solidFill>
              </a:rPr>
              <a:t>Группа юношей</a:t>
            </a:r>
            <a:endParaRPr lang="ru-RU" sz="2800" b="1" i="1" dirty="0">
              <a:ln>
                <a:solidFill>
                  <a:srgbClr val="7E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163" y="0"/>
            <a:ext cx="9141837" cy="764704"/>
          </a:xfrm>
          <a:prstGeom prst="snip2DiagRect">
            <a:avLst/>
          </a:prstGeom>
          <a:solidFill>
            <a:schemeClr val="tx2">
              <a:lumMod val="50000"/>
              <a:alpha val="89804"/>
            </a:schemeClr>
          </a:solidFill>
          <a:scene3d>
            <a:camera prst="orthographicFront"/>
            <a:lightRig rig="contrasting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Autofit/>
            <a:sp3d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Достижения</a:t>
            </a:r>
            <a:endParaRPr lang="ru-RU" sz="4000" b="1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85720" y="2643182"/>
            <a:ext cx="2428892" cy="3070652"/>
          </a:xfrm>
          <a:prstGeom prst="rect">
            <a:avLst/>
          </a:prstGeom>
          <a:solidFill>
            <a:srgbClr val="FFFF66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252000" tIns="72000" rIns="108000" bIns="72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 декабре проходили городские соревнования  среди  всех школ города где наши  ученицы заняли 1 место. 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857884" y="2500306"/>
            <a:ext cx="2286016" cy="2941621"/>
          </a:xfrm>
          <a:prstGeom prst="rect">
            <a:avLst/>
          </a:prstGeom>
          <a:solidFill>
            <a:srgbClr val="FDB68B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180000" tIns="72000" rIns="108000" bIns="72000" rtlCol="0" anchor="ctr">
            <a:normAutofit/>
            <a:sp3d extrusionH="57150" prstMaterial="matte">
              <a:bevelT w="38100" h="38100"/>
              <a:bevelB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За три года </a:t>
            </a:r>
            <a:r>
              <a:rPr lang="ru-RU" sz="1600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600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 ШБЛ мы прошли путь от 5  места до 2-1.Что является колоссальным  успехом не только для </a:t>
            </a:r>
            <a:r>
              <a:rPr lang="ru-RU" sz="1600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ребят, </a:t>
            </a:r>
            <a:r>
              <a:rPr lang="ru-RU" sz="1600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но и для нашей школы.</a:t>
            </a:r>
            <a:endParaRPr lang="ru-RU" sz="1600" b="1" i="1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5" descr="coach_with_basketball_hg_clr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285992"/>
            <a:ext cx="2214578" cy="399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14307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1000108"/>
            <a:ext cx="6952418" cy="1643074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80000" tIns="0" rIns="0" bIns="0" anchor="ctr" anchorCtr="0">
            <a:noAutofit/>
            <a:scene3d>
              <a:camera prst="orthographicFront"/>
              <a:lightRig rig="soft" dir="tl"/>
            </a:scene3d>
            <a:sp3d extrusionH="25400" prstMaterial="matte">
              <a:bevelT w="38100" h="31750"/>
              <a:bevelB w="38100" h="3810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Ежегодная смена состава команды.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Разные физические данные участников.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еустойчивость эмоционального состояния участников команды перед игрой,  неумение контролировать эмоции независимо от исходов игры</a:t>
            </a:r>
            <a:endParaRPr lang="ru-RU" sz="1600" b="1" i="1" dirty="0">
              <a:ln w="1143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428728" y="4357694"/>
            <a:ext cx="7056784" cy="1820189"/>
          </a:xfrm>
          <a:prstGeom prst="roundRect">
            <a:avLst/>
          </a:prstGeom>
          <a:solidFill>
            <a:srgbClr val="F74903"/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180000" tIns="0" rIns="0" bIns="0" rtlCol="0" anchor="ctr" anchorCtr="0">
            <a:noAutofit/>
            <a:scene3d>
              <a:camera prst="orthographicFront"/>
              <a:lightRig rig="soft" dir="tl"/>
            </a:scene3d>
            <a:sp3d extrusionH="25400" prstMaterial="matte">
              <a:bevelT w="38100" h="31750"/>
              <a:bevelB w="38100" h="3810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подготовке команды к участию в соревнованиях воспитывать умение готовиться и участвовать в игре; настраиваться на игру, регулировать эмоциональное состояние перед игрой, во время игры, независимо от ее исхода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Font typeface="Wingdings" pitchFamily="2" charset="2"/>
              <a:buChar char="ü"/>
            </a:pPr>
            <a: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Набрать </a:t>
            </a:r>
            <a: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младшую группу девочек и мальчиков на будущий учебный год</a:t>
            </a:r>
            <a:r>
              <a:rPr lang="ru-RU" sz="14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en-US" sz="140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3" descr="C:\Users\hppcc\Desktop\МАРИНА - ДОКИ\01 ДОКИ\Баскетбол\фото,картинки\мячи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24" y="500042"/>
            <a:ext cx="809494" cy="820432"/>
          </a:xfrm>
          <a:prstGeom prst="ellipse">
            <a:avLst/>
          </a:prstGeom>
          <a:ln w="381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hppcc\Pictures\Картинки\мячи\МЯЧ ББ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404" y="4008814"/>
            <a:ext cx="909890" cy="9155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одзаголовок 2">
            <a:hlinkClick r:id="rId4" action="ppaction://hlinksldjump"/>
          </p:cNvPr>
          <p:cNvSpPr txBox="1">
            <a:spLocks/>
          </p:cNvSpPr>
          <p:nvPr/>
        </p:nvSpPr>
        <p:spPr>
          <a:xfrm>
            <a:off x="285720" y="3643314"/>
            <a:ext cx="2664296" cy="648072"/>
          </a:xfrm>
          <a:prstGeom prst="rect">
            <a:avLst/>
          </a:prstGeom>
          <a:solidFill>
            <a:srgbClr val="FDB68B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rmAutofit fontScale="77500" lnSpcReduction="20000"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i="1" dirty="0" smtClean="0">
                <a:ln>
                  <a:solidFill>
                    <a:srgbClr val="7E0000"/>
                  </a:solidFill>
                </a:ln>
                <a:solidFill>
                  <a:srgbClr val="C00000"/>
                </a:solidFill>
              </a:rPr>
              <a:t>В перспективе</a:t>
            </a:r>
            <a:endParaRPr lang="ru-RU" sz="3600" b="1" i="1" dirty="0">
              <a:ln>
                <a:solidFill>
                  <a:srgbClr val="7E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7" name="Подзаголовок 2">
            <a:hlinkClick r:id="rId4" action="ppaction://hlinksldjump"/>
          </p:cNvPr>
          <p:cNvSpPr txBox="1">
            <a:spLocks/>
          </p:cNvSpPr>
          <p:nvPr/>
        </p:nvSpPr>
        <p:spPr>
          <a:xfrm>
            <a:off x="214282" y="214290"/>
            <a:ext cx="2664296" cy="648072"/>
          </a:xfrm>
          <a:prstGeom prst="rect">
            <a:avLst/>
          </a:prstGeom>
          <a:solidFill>
            <a:srgbClr val="FDB68B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 vert="horz" lIns="72000" tIns="0" rIns="72000" bIns="0" rtlCol="0" anchor="ctr" anchorCtr="0">
            <a:normAutofit/>
            <a:sp3d extrusionH="57150" prstMaterial="matte">
              <a:bevelT w="381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 smtClean="0">
                <a:ln>
                  <a:solidFill>
                    <a:srgbClr val="7E0000"/>
                  </a:solidFill>
                </a:ln>
                <a:solidFill>
                  <a:srgbClr val="C00000"/>
                </a:solidFill>
              </a:rPr>
              <a:t>Барьеры</a:t>
            </a:r>
            <a:endParaRPr lang="ru-RU" sz="2800" b="1" i="1" dirty="0">
              <a:ln>
                <a:solidFill>
                  <a:srgbClr val="7E0000"/>
                </a:solidFill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67843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2" grpId="0" animBg="1"/>
      <p:bldP spid="12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</TotalTime>
  <Words>549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«Создание условий для удовлетворения потребности учащихся в двигательной активности через занятия  в баскетбольной секции» </vt:lpstr>
      <vt:lpstr>             Баскетбол для детей — достаточно сложный вид спорта, требующий выносливости, хорошей координации, владения техникой игры и умения мыслить аналитически. Именно поэтому профессиональные тренеры рекомендуют отдавать ребенка на баскетбол не с самого раннего детства, а с 8 - 9 лет. Этот возраст считается оптимальным, поскольку детский организм становится более крепким и подготовленным для серьезных нагрузок, улучшается координация, да и умственное развитие ребенка достигает необходимой отметки. В школьной баскетбольной секции у меня занимаются 12 девушек и 10 юношей разной возрастной категории13-17 лет. Занятия проводятся два раза в неделю. </vt:lpstr>
      <vt:lpstr>Слайд 3</vt:lpstr>
      <vt:lpstr>Слайд 4</vt:lpstr>
      <vt:lpstr>Слайд 5</vt:lpstr>
      <vt:lpstr>Слайд 6</vt:lpstr>
      <vt:lpstr>Слайд 7</vt:lpstr>
      <vt:lpstr>Слайд 8</vt:lpstr>
      <vt:lpstr>Ежегодная смена состава команды. Разные физические данные участников. Неустойчивость эмоционального состояния участников команды перед игрой,  неумение контролировать эмоции независимо от исходов игры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User</cp:lastModifiedBy>
  <cp:revision>151</cp:revision>
  <dcterms:created xsi:type="dcterms:W3CDTF">2018-06-13T03:26:24Z</dcterms:created>
  <dcterms:modified xsi:type="dcterms:W3CDTF">2019-03-26T10:21:45Z</dcterms:modified>
</cp:coreProperties>
</file>