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96" r:id="rId2"/>
    <p:sldId id="299" r:id="rId3"/>
    <p:sldId id="298" r:id="rId4"/>
    <p:sldId id="281" r:id="rId5"/>
    <p:sldId id="269" r:id="rId6"/>
    <p:sldId id="294" r:id="rId7"/>
    <p:sldId id="283" r:id="rId8"/>
    <p:sldId id="280" r:id="rId9"/>
    <p:sldId id="279" r:id="rId10"/>
    <p:sldId id="295" r:id="rId11"/>
    <p:sldId id="284" r:id="rId12"/>
    <p:sldId id="285" r:id="rId13"/>
    <p:sldId id="286" r:id="rId14"/>
    <p:sldId id="287" r:id="rId1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99"/>
    <a:srgbClr val="F8BE70"/>
    <a:srgbClr val="83C93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15613" autoAdjust="0"/>
    <p:restoredTop sz="86364" autoAdjust="0"/>
  </p:normalViewPr>
  <p:slideViewPr>
    <p:cSldViewPr>
      <p:cViewPr>
        <p:scale>
          <a:sx n="88" d="100"/>
          <a:sy n="88" d="100"/>
        </p:scale>
        <p:origin x="-648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0F1C5D-20F4-4E4F-BD68-E11AB7FC171F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DA6180-AD55-4C3B-9B04-5F51635839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9010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Notes Placeholder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3131533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1AB8-2ACF-4D59-BC55-DE00A978EC8E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C106C-FB88-43AB-96B8-1C96E2B805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7996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1AB8-2ACF-4D59-BC55-DE00A978EC8E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C106C-FB88-43AB-96B8-1C96E2B805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3684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1AB8-2ACF-4D59-BC55-DE00A978EC8E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C106C-FB88-43AB-96B8-1C96E2B805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52308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ree-vector-the-trend-of-light-background-03-vector_015278_the_trend_of_light_background_03_vector.jpg"/>
          <p:cNvPicPr>
            <a:picLocks noChangeAspect="1"/>
          </p:cNvPicPr>
          <p:nvPr userDrawn="1"/>
        </p:nvPicPr>
        <p:blipFill>
          <a:blip r:embed="rId2" cstate="print"/>
          <a:srcRect b="26792"/>
          <a:stretch>
            <a:fillRect/>
          </a:stretch>
        </p:blipFill>
        <p:spPr>
          <a:xfrm>
            <a:off x="0" y="5106"/>
            <a:ext cx="9144000" cy="5013157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3" name="Рисунок 20" descr="здание Академии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1728" y="1149351"/>
            <a:ext cx="3389434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единительная линия 3"/>
          <p:cNvCxnSpPr/>
          <p:nvPr userDrawn="1"/>
        </p:nvCxnSpPr>
        <p:spPr>
          <a:xfrm rot="5400000">
            <a:off x="8241079" y="6200042"/>
            <a:ext cx="482600" cy="1466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 userDrawn="1"/>
        </p:nvCxnSpPr>
        <p:spPr>
          <a:xfrm rot="10800000">
            <a:off x="0" y="5824539"/>
            <a:ext cx="8417169" cy="1587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1AB8-2ACF-4D59-BC55-DE00A978EC8E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C106C-FB88-43AB-96B8-1C96E2B805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2847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1AB8-2ACF-4D59-BC55-DE00A978EC8E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C106C-FB88-43AB-96B8-1C96E2B805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2389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1AB8-2ACF-4D59-BC55-DE00A978EC8E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C106C-FB88-43AB-96B8-1C96E2B805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0588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1AB8-2ACF-4D59-BC55-DE00A978EC8E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C106C-FB88-43AB-96B8-1C96E2B805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8661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1AB8-2ACF-4D59-BC55-DE00A978EC8E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C106C-FB88-43AB-96B8-1C96E2B805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8370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1AB8-2ACF-4D59-BC55-DE00A978EC8E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C106C-FB88-43AB-96B8-1C96E2B805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353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1AB8-2ACF-4D59-BC55-DE00A978EC8E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C106C-FB88-43AB-96B8-1C96E2B805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1682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41AB8-2ACF-4D59-BC55-DE00A978EC8E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C106C-FB88-43AB-96B8-1C96E2B805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9788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41AB8-2ACF-4D59-BC55-DE00A978EC8E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C106C-FB88-43AB-96B8-1C96E2B805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782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932040" y="2736304"/>
            <a:ext cx="4032448" cy="198884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002060"/>
                </a:solidFill>
              </a:rPr>
              <a:t>Программа 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«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Рухани </a:t>
            </a:r>
            <a:r>
              <a:rPr lang="kk-KZ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жаңғыру</a:t>
            </a:r>
            <a:r>
              <a:rPr lang="ru-RU" sz="3600" b="1" dirty="0" smtClean="0">
                <a:solidFill>
                  <a:srgbClr val="002060"/>
                </a:solidFill>
              </a:rPr>
              <a:t>» 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endParaRPr lang="en-US" sz="3600" b="1" dirty="0" smtClean="0">
              <a:solidFill>
                <a:srgbClr val="002060"/>
              </a:solidFill>
            </a:endParaRPr>
          </a:p>
          <a:p>
            <a:endParaRPr lang="en-US" sz="2400" b="1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301208"/>
            <a:ext cx="8784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5000636"/>
            <a:ext cx="65722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«</a:t>
            </a:r>
            <a:r>
              <a:rPr lang="kk-KZ" sz="2800" b="1" dirty="0" smtClean="0">
                <a:solidFill>
                  <a:srgbClr val="C00000"/>
                </a:solidFill>
              </a:rPr>
              <a:t>Воспитание гражданина и патриота </a:t>
            </a:r>
          </a:p>
          <a:p>
            <a:pPr algn="ctr"/>
            <a:r>
              <a:rPr lang="kk-KZ" sz="2800" b="1" dirty="0" smtClean="0">
                <a:solidFill>
                  <a:srgbClr val="C00000"/>
                </a:solidFill>
              </a:rPr>
              <a:t>как приоритетная </a:t>
            </a:r>
          </a:p>
          <a:p>
            <a:pPr algn="ctr"/>
            <a:r>
              <a:rPr lang="kk-KZ" sz="2800" b="1" dirty="0" smtClean="0">
                <a:solidFill>
                  <a:srgbClr val="C00000"/>
                </a:solidFill>
              </a:rPr>
              <a:t>образующая модели школьного воспитания</a:t>
            </a:r>
            <a:r>
              <a:rPr lang="ru-RU" sz="2800" b="1" dirty="0" smtClean="0">
                <a:solidFill>
                  <a:srgbClr val="C00000"/>
                </a:solidFill>
              </a:rPr>
              <a:t>»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4852339" y="-1"/>
            <a:ext cx="2888981" cy="435113"/>
          </a:xfrm>
          <a:prstGeom prst="rect">
            <a:avLst/>
          </a:prstGeom>
          <a:ln w="12700">
            <a:solidFill>
              <a:srgbClr val="0070C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САНАЛЫ АЗАМАТ</a:t>
            </a:r>
            <a:endParaRPr lang="ru-RU" sz="14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06" name="Прямоугольник 205"/>
          <p:cNvSpPr/>
          <p:nvPr/>
        </p:nvSpPr>
        <p:spPr>
          <a:xfrm>
            <a:off x="4840909" y="4941166"/>
            <a:ext cx="1201213" cy="936105"/>
          </a:xfrm>
          <a:prstGeom prst="rect">
            <a:avLst/>
          </a:prstGeom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Первый шаг к великим изобретениям</a:t>
            </a:r>
          </a:p>
        </p:txBody>
      </p:sp>
      <p:sp>
        <p:nvSpPr>
          <p:cNvPr id="208" name="Прямоугольник 207"/>
          <p:cNvSpPr/>
          <p:nvPr/>
        </p:nvSpPr>
        <p:spPr>
          <a:xfrm>
            <a:off x="4852339" y="5877271"/>
            <a:ext cx="1166659" cy="980728"/>
          </a:xfrm>
          <a:prstGeom prst="rect">
            <a:avLst/>
          </a:prstGeom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1000" b="1" dirty="0" err="1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Айнала</a:t>
            </a:r>
            <a:r>
              <a:rPr lang="kk-KZ" sz="10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ға қара</a:t>
            </a:r>
            <a:endParaRPr lang="ru-RU" sz="10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10" name="Прямоугольник 209"/>
          <p:cNvSpPr/>
          <p:nvPr/>
        </p:nvSpPr>
        <p:spPr>
          <a:xfrm>
            <a:off x="4822169" y="865788"/>
            <a:ext cx="1200864" cy="1270728"/>
          </a:xfrm>
          <a:prstGeom prst="rect">
            <a:avLst/>
          </a:prstGeom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Исследования уровня удовлетворенности качеством </a:t>
            </a:r>
            <a:r>
              <a:rPr lang="ru-RU" sz="10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образования</a:t>
            </a:r>
            <a:endParaRPr lang="ru-RU" sz="10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12" name="Прямоугольник 211"/>
          <p:cNvSpPr/>
          <p:nvPr/>
        </p:nvSpPr>
        <p:spPr>
          <a:xfrm>
            <a:off x="4840909" y="2989099"/>
            <a:ext cx="1171111" cy="951315"/>
          </a:xfrm>
          <a:prstGeom prst="rect">
            <a:avLst/>
          </a:prstGeom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10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Алтын қазына</a:t>
            </a:r>
            <a:endParaRPr lang="ru-RU" sz="10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47" name="Прямоугольник 146"/>
          <p:cNvSpPr/>
          <p:nvPr/>
        </p:nvSpPr>
        <p:spPr>
          <a:xfrm>
            <a:off x="4847228" y="435112"/>
            <a:ext cx="2856454" cy="430676"/>
          </a:xfrm>
          <a:prstGeom prst="rect">
            <a:avLst/>
          </a:prstGeom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k-KZ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Поддержка в выборе профессии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4822169" y="3947379"/>
            <a:ext cx="1184718" cy="993787"/>
          </a:xfrm>
          <a:prstGeom prst="rect">
            <a:avLst/>
          </a:prstGeom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10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Дарындар елі</a:t>
            </a:r>
            <a:endParaRPr lang="ru-RU" sz="10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49" name="Прямоугольник 148"/>
          <p:cNvSpPr/>
          <p:nvPr/>
        </p:nvSpPr>
        <p:spPr>
          <a:xfrm>
            <a:off x="4837661" y="2136516"/>
            <a:ext cx="1165676" cy="826286"/>
          </a:xfrm>
          <a:prstGeom prst="rect">
            <a:avLst/>
          </a:prstGeom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10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Мир профессий</a:t>
            </a:r>
            <a:endParaRPr lang="ru-RU" sz="10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6018494" y="865788"/>
            <a:ext cx="1698754" cy="1317159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kk-KZ" sz="1000" dirty="0" smtClean="0">
              <a:solidFill>
                <a:srgbClr val="002060"/>
              </a:solidFill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  <a:p>
            <a:pPr lvl="0" algn="ctr"/>
            <a:r>
              <a:rPr lang="kk-KZ" sz="1000" dirty="0" smtClean="0">
                <a:solidFill>
                  <a:srgbClr val="002060"/>
                </a:solidFill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Разработка </a:t>
            </a:r>
            <a:r>
              <a:rPr lang="kk-KZ" sz="1000" dirty="0">
                <a:solidFill>
                  <a:srgbClr val="002060"/>
                </a:solidFill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методики исследования и определение уровня </a:t>
            </a:r>
            <a:r>
              <a:rPr lang="kk-KZ" sz="1000" dirty="0" smtClean="0">
                <a:solidFill>
                  <a:srgbClr val="002060"/>
                </a:solidFill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удовлетворенности качеством образования</a:t>
            </a:r>
          </a:p>
          <a:p>
            <a:pPr lvl="0" algn="ctr"/>
            <a:r>
              <a:rPr lang="kk-KZ" sz="1000" dirty="0" smtClean="0">
                <a:solidFill>
                  <a:srgbClr val="002060"/>
                </a:solidFill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Соцопрос 3 млн. человек (родители и обуч.)</a:t>
            </a:r>
            <a:endParaRPr lang="kk-KZ" sz="1000" dirty="0">
              <a:solidFill>
                <a:srgbClr val="002060"/>
              </a:solidFill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  <a:p>
            <a:pPr lvl="0" algn="ctr"/>
            <a:endParaRPr lang="ru-RU" sz="1000" dirty="0">
              <a:solidFill>
                <a:srgbClr val="002060"/>
              </a:solidFill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6023032" y="2188245"/>
            <a:ext cx="1723036" cy="793648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Региональные и республиканские форумы «Мир профессий». </a:t>
            </a:r>
          </a:p>
          <a:p>
            <a:pPr algn="ctr">
              <a:spcAft>
                <a:spcPts val="0"/>
              </a:spcAft>
            </a:pPr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Охват  к 2022 году – 65% - 1,9 млн. детей</a:t>
            </a:r>
            <a:endParaRPr lang="ru-RU" sz="1000" b="1" u="sng" dirty="0">
              <a:solidFill>
                <a:srgbClr val="002060"/>
              </a:solidFill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6015556" y="2979932"/>
            <a:ext cx="1737988" cy="96965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Выставки и конкурсы </a:t>
            </a: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декоративно-прикладного творчества. </a:t>
            </a: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Охват к 2022 году – 9% -  250 тысяч обучающихся</a:t>
            </a:r>
            <a:endParaRPr lang="ru-RU" sz="1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5" name="Прямая соединительная линия 74"/>
          <p:cNvCxnSpPr>
            <a:stCxn id="212" idx="1"/>
          </p:cNvCxnSpPr>
          <p:nvPr/>
        </p:nvCxnSpPr>
        <p:spPr>
          <a:xfrm>
            <a:off x="4840909" y="3464757"/>
            <a:ext cx="131047" cy="93453"/>
          </a:xfrm>
          <a:prstGeom prst="line">
            <a:avLst/>
          </a:prstGeom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sp>
        <p:nvSpPr>
          <p:cNvPr id="76" name="Прямоугольник 75"/>
          <p:cNvSpPr/>
          <p:nvPr/>
        </p:nvSpPr>
        <p:spPr>
          <a:xfrm>
            <a:off x="6018494" y="3947380"/>
            <a:ext cx="1737988" cy="993787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Театральные и музыкальные  конкурсы и фестивали.</a:t>
            </a:r>
          </a:p>
          <a:p>
            <a:pPr algn="ctr">
              <a:spcAft>
                <a:spcPts val="0"/>
              </a:spcAft>
            </a:pPr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Охват – 7% - 203 тысячи обучающихся 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6018996" y="4941167"/>
            <a:ext cx="1737988" cy="936104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Робототехника и  изобретательство .</a:t>
            </a:r>
          </a:p>
          <a:p>
            <a:pPr algn="ctr">
              <a:spcAft>
                <a:spcPts val="0"/>
              </a:spcAft>
            </a:pPr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Охват </a:t>
            </a:r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7% - 203 тысячи обучающихся 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6030009" y="5877271"/>
            <a:ext cx="1737988" cy="980728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 «Одна неделя в ауле, в городе»</a:t>
            </a:r>
          </a:p>
          <a:p>
            <a:pPr algn="ctr">
              <a:spcAft>
                <a:spcPts val="0"/>
              </a:spcAft>
            </a:pPr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Охват – 5% - 145 тыс. </a:t>
            </a:r>
            <a:endParaRPr lang="ru-RU" sz="1000" dirty="0">
              <a:solidFill>
                <a:srgbClr val="002060"/>
              </a:solidFill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-36512" y="0"/>
            <a:ext cx="2403922" cy="4351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rgbClr val="0070C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14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ӨЛКЕТАНУ</a:t>
            </a:r>
            <a:endParaRPr lang="ru-RU" sz="14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393107" y="0"/>
            <a:ext cx="2444554" cy="4351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rgbClr val="0070C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ОТАНЫМ-ТАҒДЫРЫМ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7714043" y="0"/>
            <a:ext cx="1429957" cy="4351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rgbClr val="0070C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КІТАП – БІЛІМ БУЛАҒЫ</a:t>
            </a:r>
            <a:endParaRPr lang="ru-RU" sz="12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-12729" y="436646"/>
            <a:ext cx="2396286" cy="429143"/>
          </a:xfrm>
          <a:prstGeom prst="rect">
            <a:avLst/>
          </a:prstGeom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Краеведение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386429" y="396330"/>
            <a:ext cx="2438944" cy="437477"/>
          </a:xfrm>
          <a:prstGeom prst="rect">
            <a:avLst/>
          </a:prstGeom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Патриотическое </a:t>
            </a:r>
            <a:endParaRPr lang="kk-KZ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717248" y="396330"/>
            <a:ext cx="1426752" cy="532489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Пропаганда чтения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741320" y="928819"/>
            <a:ext cx="1402679" cy="43495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9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БУККРОСИНГ</a:t>
            </a:r>
            <a:endParaRPr lang="ru-RU" sz="9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flipV="1">
            <a:off x="4367877" y="4348205"/>
            <a:ext cx="0" cy="184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7741320" y="2605100"/>
            <a:ext cx="1390390" cy="6078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9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ЖАҚСЫ КІТАП – </a:t>
            </a:r>
          </a:p>
          <a:p>
            <a:pPr algn="ctr"/>
            <a:r>
              <a:rPr lang="ru-RU" sz="9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ЖАН АЗИҒЫ</a:t>
            </a:r>
            <a:endParaRPr lang="ru-RU" sz="9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767997" y="4880149"/>
            <a:ext cx="1363714" cy="66563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9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КІТАПХАНА - БІЛІМ ОРДАСЫ</a:t>
            </a:r>
            <a:endParaRPr lang="ru-RU" sz="9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767997" y="3212976"/>
            <a:ext cx="1376002" cy="1667173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Конкурсы «Лучшее аудио чтение», «Читающая школа», «Читающий колледж» и другие</a:t>
            </a: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К 2022 г – 700 тысяч аудио записей</a:t>
            </a:r>
            <a:endParaRPr lang="ru-RU" sz="1000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Кол-во организаций - 2500</a:t>
            </a:r>
            <a:endParaRPr lang="ru-RU" sz="1000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717248" y="1268760"/>
            <a:ext cx="1426752" cy="1336339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Организация </a:t>
            </a:r>
            <a:r>
              <a:rPr lang="ru-RU" sz="1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буккросингов</a:t>
            </a:r>
            <a:endParaRPr lang="ru-RU" sz="1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2022 – 280 </a:t>
            </a:r>
            <a:r>
              <a:rPr lang="ru-RU" sz="1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буккросингов</a:t>
            </a:r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Охват – 15% - 435 тысяч обучающихся</a:t>
            </a:r>
            <a:endParaRPr lang="ru-RU" sz="1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7767997" y="5517232"/>
            <a:ext cx="1378220" cy="1340768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снащение </a:t>
            </a:r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библиотек </a:t>
            </a:r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мультимедийным оборудование</a:t>
            </a: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К 2022 году – 4000 школьных библиотек</a:t>
            </a:r>
            <a:endParaRPr lang="ru-RU" sz="1000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-12729" y="853469"/>
            <a:ext cx="1023562" cy="99135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Алтын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адам</a:t>
            </a:r>
            <a:endParaRPr lang="ru-RU" sz="105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-23739" y="4941169"/>
            <a:ext cx="1006941" cy="10377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kk-KZ" sz="1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Табиғат бесігі</a:t>
            </a:r>
            <a:endParaRPr lang="ru-RU" sz="10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-24385" y="4002899"/>
            <a:ext cx="1007587" cy="93826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Менің</a:t>
            </a:r>
            <a:r>
              <a:rPr lang="ru-RU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Отаным</a:t>
            </a:r>
            <a:r>
              <a:rPr lang="ru-RU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1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Қазақстан</a:t>
            </a:r>
            <a:endParaRPr lang="ru-RU" sz="10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-15511" y="5908672"/>
            <a:ext cx="998714" cy="9493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Тарих</a:t>
            </a:r>
            <a:r>
              <a:rPr lang="ru-RU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мұрасы</a:t>
            </a:r>
            <a:endParaRPr lang="ru-RU" sz="10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-24385" y="1782219"/>
            <a:ext cx="1043821" cy="118058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Ұлттық</a:t>
            </a:r>
            <a:r>
              <a:rPr lang="ru-RU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қазына</a:t>
            </a:r>
            <a:endParaRPr lang="ru-RU" sz="10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-15512" y="3006994"/>
            <a:ext cx="1034948" cy="95314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10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Елімнің</a:t>
            </a:r>
            <a:r>
              <a:rPr lang="ru-RU" sz="1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шежерелі</a:t>
            </a:r>
            <a:r>
              <a:rPr lang="ru-RU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байлығы</a:t>
            </a:r>
            <a:endParaRPr lang="ru-RU" sz="10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010833" y="853469"/>
            <a:ext cx="1367971" cy="991354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Внедрение предмета «</a:t>
            </a:r>
            <a:r>
              <a:rPr lang="ru-RU" sz="1000" dirty="0" err="1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Креведение</a:t>
            </a:r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» (20 часов по 4 предметам). Охват 100% 5-7 </a:t>
            </a:r>
            <a:r>
              <a:rPr lang="ru-RU" sz="1000" dirty="0" err="1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кл</a:t>
            </a:r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.</a:t>
            </a:r>
            <a:endParaRPr lang="ru-RU" sz="1000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995541" y="4941169"/>
            <a:ext cx="1388016" cy="967504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Слеты экологов и натуралистов</a:t>
            </a: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Охват – 3,5% - 100 тысяч обучающихся </a:t>
            </a:r>
            <a:endParaRPr lang="ru-RU" sz="1000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995542" y="3947382"/>
            <a:ext cx="1384234" cy="993786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Слеты юных краеведов и туристов</a:t>
            </a:r>
          </a:p>
          <a:p>
            <a:pPr algn="ctr"/>
            <a:r>
              <a:rPr lang="kk-KZ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Охват </a:t>
            </a:r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10% - 300 тысяч.</a:t>
            </a:r>
            <a:endParaRPr lang="ru-RU" sz="1000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1016442" y="1831164"/>
            <a:ext cx="1362362" cy="1189632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Создание 16 учебников «Краеведение». Краеведческая работа 30 тысяч педагогов.</a:t>
            </a: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Съезд историков и ученых</a:t>
            </a:r>
            <a:endParaRPr lang="ru-RU" sz="1000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1006079" y="3020796"/>
            <a:ext cx="1377478" cy="939345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Исследовательские экспедиции школьников.</a:t>
            </a: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Ежегодно 1500 ежегодно</a:t>
            </a:r>
            <a:endParaRPr lang="ru-RU" sz="1000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988862" y="5908673"/>
            <a:ext cx="1394695" cy="949327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Интеллектуальные конкурсы юных историков</a:t>
            </a: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Охват – 38% - 1,1 млн.</a:t>
            </a:r>
            <a:endParaRPr lang="ru-RU" sz="1000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2409531" y="5908673"/>
            <a:ext cx="1093916" cy="9493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 err="1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Туған</a:t>
            </a:r>
            <a:r>
              <a:rPr lang="ru-RU" sz="105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r>
              <a:rPr lang="ru-RU" sz="1050" b="1" dirty="0" err="1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жер</a:t>
            </a:r>
            <a:r>
              <a:rPr lang="ru-RU" sz="105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. </a:t>
            </a:r>
            <a:r>
              <a:rPr lang="ru-RU" sz="1050" b="1" dirty="0" err="1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Туған</a:t>
            </a:r>
            <a:r>
              <a:rPr lang="ru-RU" sz="105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ел. </a:t>
            </a:r>
            <a:r>
              <a:rPr lang="ru-RU" sz="1050" b="1" dirty="0" err="1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Туған</a:t>
            </a:r>
            <a:r>
              <a:rPr lang="ru-RU" sz="105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r>
              <a:rPr lang="ru-RU" sz="1050" b="1" dirty="0" err="1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глобал</a:t>
            </a:r>
            <a:endParaRPr lang="ru-RU" sz="105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2420069" y="4941169"/>
            <a:ext cx="1083378" cy="9293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10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Моя инициатива – моей Родине</a:t>
            </a:r>
          </a:p>
        </p:txBody>
      </p:sp>
      <p:sp>
        <p:nvSpPr>
          <p:cNvPr id="100" name="Прямоугольник 99"/>
          <p:cNvSpPr/>
          <p:nvPr/>
        </p:nvSpPr>
        <p:spPr>
          <a:xfrm>
            <a:off x="2376247" y="836713"/>
            <a:ext cx="1074197" cy="10081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Исследование уровня воспитанности обучающихся</a:t>
            </a:r>
          </a:p>
        </p:txBody>
      </p:sp>
      <p:sp>
        <p:nvSpPr>
          <p:cNvPr id="101" name="Прямоугольник 100"/>
          <p:cNvSpPr/>
          <p:nvPr/>
        </p:nvSpPr>
        <p:spPr>
          <a:xfrm>
            <a:off x="2392447" y="3020795"/>
            <a:ext cx="1076066" cy="91961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err="1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Сөз</a:t>
            </a:r>
            <a:r>
              <a:rPr lang="ru-RU" sz="10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– </a:t>
            </a:r>
            <a:r>
              <a:rPr lang="ru-RU" sz="1000" b="1" dirty="0" err="1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тілдің</a:t>
            </a:r>
            <a:r>
              <a:rPr lang="ru-RU" sz="10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r>
              <a:rPr lang="ru-RU" sz="1000" b="1" dirty="0" err="1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көркі</a:t>
            </a:r>
            <a:r>
              <a:rPr lang="ru-RU" sz="10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endParaRPr lang="ru-RU" sz="10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2409486" y="3960142"/>
            <a:ext cx="1078561" cy="9810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10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Өрле, Қазақстан!</a:t>
            </a:r>
            <a:endParaRPr lang="ru-RU" sz="10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2409531" y="1888785"/>
            <a:ext cx="1040912" cy="11320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1000" b="1" dirty="0" err="1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Жас</a:t>
            </a:r>
            <a:r>
              <a:rPr lang="ru-RU" sz="10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r>
              <a:rPr lang="ru-RU" sz="1000" b="1" dirty="0" err="1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ұлан</a:t>
            </a:r>
            <a:endParaRPr lang="ru-RU" sz="10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3487401" y="5908673"/>
            <a:ext cx="1359827" cy="949327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Симпозиумы, конференции педагогов</a:t>
            </a: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Охват – 50 тысяч ежегодно</a:t>
            </a:r>
            <a:endParaRPr lang="ru-RU" sz="1000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3503445" y="4941169"/>
            <a:ext cx="1345999" cy="967504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Олимпиады по предметам Охват – 50% - 1,5 тысяч</a:t>
            </a:r>
            <a:endParaRPr lang="ru-RU" sz="1000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3450444" y="833807"/>
            <a:ext cx="1371724" cy="105993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Разработка методики.</a:t>
            </a: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Соцопрос</a:t>
            </a: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Охват – 10% - 300 тысяч ежегодно</a:t>
            </a:r>
            <a:endParaRPr lang="ru-RU" sz="1000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3488051" y="3967028"/>
            <a:ext cx="1336307" cy="974141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Парад оркестров</a:t>
            </a: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Охват к 2022 г.  35% - 1 млн.  человек</a:t>
            </a:r>
            <a:endParaRPr lang="ru-RU" sz="1000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3465258" y="1893736"/>
            <a:ext cx="1359100" cy="1095363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Переформатирование  </a:t>
            </a:r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«</a:t>
            </a:r>
            <a:r>
              <a:rPr lang="ru-RU" sz="1000" dirty="0" err="1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Жас</a:t>
            </a:r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улан». Скаутское движение.</a:t>
            </a: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Охват – 69% - 2,0 млн.</a:t>
            </a:r>
            <a:endParaRPr lang="ru-RU" sz="1000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3477833" y="3020794"/>
            <a:ext cx="1359828" cy="946233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Литературные чтения (</a:t>
            </a:r>
            <a:r>
              <a:rPr lang="ru-RU" sz="1000" dirty="0" err="1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Абайские</a:t>
            </a:r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, </a:t>
            </a:r>
            <a:r>
              <a:rPr lang="ru-RU" sz="1000" dirty="0" err="1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Сатпаевские</a:t>
            </a:r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, </a:t>
            </a:r>
            <a:r>
              <a:rPr lang="ru-RU" sz="1000" dirty="0" err="1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Магжанские</a:t>
            </a:r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)</a:t>
            </a:r>
          </a:p>
          <a:p>
            <a:pPr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Охват к 2022 г.  14% - 400 тыс.</a:t>
            </a:r>
            <a:endParaRPr lang="ru-RU" sz="1000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506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251521" y="116633"/>
            <a:ext cx="8784974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ЗАДАЧИ И ПОКАЗАТЕЛИ БАЗОВОГО НАПРАВЛЕНИЯ</a:t>
            </a:r>
          </a:p>
          <a:p>
            <a:pPr algn="ctr"/>
            <a:r>
              <a:rPr lang="kk-KZ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kk-KZ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ӨЛКЕТАНУ» </a:t>
            </a: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kk-KZ" sz="2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краеведческое</a:t>
            </a: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1" y="1005620"/>
            <a:ext cx="2736303" cy="30714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Задача </a:t>
            </a:r>
            <a:endParaRPr lang="ru-RU" sz="12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республиканского 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проекта </a:t>
            </a: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kk-KZ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Менің Отаным – Қазақстан»: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развитие детско-юношеского туризма и </a:t>
            </a:r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краеведения</a:t>
            </a:r>
          </a:p>
          <a:p>
            <a:pPr lvl="0" algn="ctr"/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Показатели: </a:t>
            </a:r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обучающихся, охваченных внутренним туризмом: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ежегодно до 300 тысяч человек;</a:t>
            </a:r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endParaRPr lang="kk-KZ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</a:t>
            </a:r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разработанных виртуальных маршрутов: </a:t>
            </a:r>
            <a:endParaRPr lang="kk-KZ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ежегодно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каждым регионом до 10 виртуальных </a:t>
            </a:r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маршрутов</a:t>
            </a:r>
            <a:endParaRPr lang="ru-RU" sz="1200" dirty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51521" y="4221088"/>
            <a:ext cx="2736303" cy="244827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Задача </a:t>
            </a:r>
            <a:endParaRPr lang="ru-RU" sz="12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республиканского 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проекта </a:t>
            </a:r>
            <a:r>
              <a:rPr lang="kk-KZ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«Елімнің шежерелі байлығы»: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активизация исследовательской, краеведческой </a:t>
            </a:r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деятельности</a:t>
            </a:r>
          </a:p>
          <a:p>
            <a:pPr lvl="0" algn="ctr"/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Показатель: </a:t>
            </a:r>
            <a:endParaRPr lang="kk-KZ" sz="12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</a:t>
            </a:r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обучающихся, участвующих в научных исследованиях по краеведению: </a:t>
            </a:r>
            <a:endParaRPr lang="kk-KZ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ежегодно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 1500 человек</a:t>
            </a:r>
            <a:endParaRPr lang="ru-RU" sz="1200" dirty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03848" y="1005621"/>
            <a:ext cx="2880320" cy="213534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Задача </a:t>
            </a:r>
            <a:endParaRPr lang="ru-RU" sz="12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республиканского 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проекта </a:t>
            </a: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kk-KZ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Алтын адам»: </a:t>
            </a:r>
            <a:endParaRPr lang="kk-KZ" sz="1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обновление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содержания учебных программ цикла естественных </a:t>
            </a:r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дисциплин</a:t>
            </a:r>
          </a:p>
          <a:p>
            <a:pPr lvl="0" algn="ctr"/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Показатель: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обучающихся</a:t>
            </a:r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endParaRPr lang="kk-KZ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изучающих</a:t>
            </a:r>
            <a:r>
              <a:rPr lang="ru-RU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истори</a:t>
            </a:r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ю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родного края: </a:t>
            </a: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</a:t>
            </a:r>
            <a:r>
              <a:rPr lang="ru-RU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2022 году – 2,9 млн. </a:t>
            </a:r>
            <a:r>
              <a:rPr lang="ru-RU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школьников</a:t>
            </a:r>
            <a:endParaRPr lang="ru-RU" sz="1200" dirty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300192" y="1005621"/>
            <a:ext cx="2736303" cy="26642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k-KZ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Задача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республиканского 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проекта </a:t>
            </a: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kk-KZ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Тарих мұрасы»: </a:t>
            </a:r>
            <a:endParaRPr lang="kk-KZ" sz="1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формирование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активной гражданской позиции через знание истории и традиции </a:t>
            </a:r>
            <a:endParaRPr lang="kk-KZ" sz="12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казахского народа</a:t>
            </a:r>
          </a:p>
          <a:p>
            <a:pPr lvl="0" algn="ctr"/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Показатель: </a:t>
            </a:r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обучающихся, принимающих участие в интеллектуальных мероприятиях по истории края: </a:t>
            </a:r>
            <a:endParaRPr lang="kk-KZ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2022 году – 1,1 млн. </a:t>
            </a:r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человек</a:t>
            </a:r>
            <a:endParaRPr lang="kk-KZ" sz="1200" i="1" dirty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ctr"/>
            <a:endParaRPr lang="ru-RU" sz="1200" dirty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03848" y="3284984"/>
            <a:ext cx="2880319" cy="33843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k-KZ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Задача </a:t>
            </a:r>
            <a:endParaRPr lang="kk-KZ" sz="12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республиканского 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проекта </a:t>
            </a: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kk-KZ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Ұлттық қазына»: </a:t>
            </a:r>
            <a:endParaRPr lang="kk-KZ" sz="1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методическое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сопровождение учебного процесса по изучению регионального компонета</a:t>
            </a:r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lvl="0" algn="ctr"/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Показатель: </a:t>
            </a:r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учителей истории, географии, литературы, музыки и учителей-филологов, организующих внеклассную работу по краеведению: </a:t>
            </a:r>
            <a:endParaRPr lang="kk-KZ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2022 году – до 30 тысяч педагогов</a:t>
            </a:r>
            <a:r>
              <a:rPr lang="kk-KZ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 </a:t>
            </a:r>
          </a:p>
          <a:p>
            <a:pPr lvl="0" algn="ctr"/>
            <a:r>
              <a:rPr lang="kk-KZ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</a:t>
            </a:r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просмотров видеороликов: </a:t>
            </a:r>
            <a:endParaRPr lang="kk-KZ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менее 10 тысяч просмотров по каждому видеоролику.</a:t>
            </a:r>
            <a:endParaRPr lang="ru-RU" sz="1200" dirty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300192" y="3844642"/>
            <a:ext cx="2736303" cy="282471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Задача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республиканского 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проекта </a:t>
            </a:r>
            <a:r>
              <a:rPr lang="kk-KZ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«Табиғат бесігі»: </a:t>
            </a:r>
            <a:endParaRPr lang="kk-KZ" sz="1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изучение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экопроблем </a:t>
            </a:r>
            <a:endParaRPr lang="kk-KZ" sz="12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популяризации использования альтернативной </a:t>
            </a:r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энергии</a:t>
            </a:r>
          </a:p>
          <a:p>
            <a:pPr lvl="0" algn="ctr"/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Показатель:</a:t>
            </a:r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обучающихся, охваченных в  краеведческих и экологических кружках: </a:t>
            </a:r>
            <a:endParaRPr lang="kk-KZ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ежегодно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 100 тысяч человек.</a:t>
            </a:r>
            <a:endParaRPr lang="ru-RU" sz="1200" dirty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862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179513" y="116633"/>
            <a:ext cx="8784976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ЗАДАЧИ И ПОКАЗАТЕЛИ БАЗОВОГО НАПРАВЛЕНИЯ</a:t>
            </a:r>
          </a:p>
          <a:p>
            <a:pPr algn="ctr"/>
            <a:r>
              <a:rPr lang="kk-KZ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ОТАНЫМ 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</a:t>
            </a:r>
            <a:r>
              <a:rPr lang="kk-KZ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Ғ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ДЫРЫМ</a:t>
            </a:r>
            <a:r>
              <a:rPr lang="kk-KZ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» </a:t>
            </a: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kk-KZ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патриотическое</a:t>
            </a: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908721"/>
            <a:ext cx="2304257" cy="280831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Задача </a:t>
            </a:r>
            <a:endParaRPr lang="ru-RU" sz="12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республиканского 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проекта </a:t>
            </a:r>
            <a:r>
              <a:rPr lang="ru-RU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«Исследование</a:t>
            </a:r>
            <a:r>
              <a:rPr lang="kk-KZ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уровня воспитанности обучающихся</a:t>
            </a:r>
            <a:r>
              <a:rPr lang="ru-RU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»: </a:t>
            </a:r>
            <a:endParaRPr lang="ru-RU" sz="1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разработка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методики и критериев оценки уровня воспитанности</a:t>
            </a:r>
            <a:r>
              <a:rPr lang="ru-RU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исследование</a:t>
            </a:r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Показатель: </a:t>
            </a:r>
            <a:endParaRPr lang="kk-KZ" sz="12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</a:t>
            </a:r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обучающихся, охваченных исследованием по определению уровня воспитанности: </a:t>
            </a:r>
            <a:endParaRPr lang="kk-KZ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ежегодно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300 тысяч </a:t>
            </a:r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человек</a:t>
            </a:r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3839015"/>
            <a:ext cx="2304257" cy="29023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k-KZ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Задача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республиканского 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проекта </a:t>
            </a:r>
            <a:r>
              <a:rPr lang="ru-RU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2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Өрле</a:t>
            </a:r>
            <a:r>
              <a:rPr lang="ru-RU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12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Қазақстан</a:t>
            </a:r>
            <a:r>
              <a:rPr lang="ru-RU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!»: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1200" i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оспитание</a:t>
            </a:r>
            <a:r>
              <a:rPr lang="ru-RU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гражданской сознательности через активное проявление в различных сферах жизни </a:t>
            </a:r>
            <a:r>
              <a:rPr lang="ru-RU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общества</a:t>
            </a:r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Показатель: </a:t>
            </a:r>
            <a:endParaRPr lang="kk-KZ" sz="12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</a:t>
            </a:r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обучающихся, участвующих в Параде детских и молодежных оркестров и ансамблей: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2018 году - до 150 участников, к 2022 году – 1 млн. человек.</a:t>
            </a:r>
            <a:endParaRPr lang="ru-RU" sz="1200" dirty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627785" y="921830"/>
            <a:ext cx="3168352" cy="27952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Задача</a:t>
            </a: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республиканского 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проекта </a:t>
            </a: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2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Жас</a:t>
            </a:r>
            <a:r>
              <a:rPr lang="ru-RU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ұлан</a:t>
            </a:r>
            <a:r>
              <a:rPr lang="ru-RU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»:  </a:t>
            </a:r>
            <a:endParaRPr lang="ru-RU" sz="1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переформатирование </a:t>
            </a:r>
            <a:r>
              <a:rPr lang="ru-RU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молодежного движения с акцентом на формирование конкурентоспособной, ответственной Личности Единой </a:t>
            </a:r>
            <a:r>
              <a:rPr lang="ru-RU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Нации</a:t>
            </a:r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Показатель: </a:t>
            </a:r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обучающихся, участвующих в мероприятиях ЕДЮО 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2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Жас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ұлан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ежегодно до 2 млн. человек;</a:t>
            </a:r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принятых </a:t>
            </a:r>
            <a:endParaRPr lang="kk-KZ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члены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ЕДЮО 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2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Жас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ұлан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</a:t>
            </a:r>
            <a:endParaRPr lang="kk-KZ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ежегодно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150 тысяч человек.</a:t>
            </a:r>
            <a:endParaRPr lang="ru-RU" sz="1200" dirty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940153" y="952419"/>
            <a:ext cx="3024336" cy="19725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ru-RU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Задача 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республиканского проекта </a:t>
            </a:r>
            <a:r>
              <a:rPr lang="ru-RU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kk-KZ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Сөз – тілдің </a:t>
            </a:r>
            <a:r>
              <a:rPr lang="kk-KZ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көркі</a:t>
            </a:r>
            <a:r>
              <a:rPr lang="ru-RU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»: </a:t>
            </a:r>
            <a:endParaRPr lang="ru-RU" sz="1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развитие </a:t>
            </a:r>
            <a:r>
              <a:rPr lang="ru-RU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национальной идентичности через приобщение обучающихся к творчеству великих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поэтов и </a:t>
            </a:r>
            <a:r>
              <a:rPr lang="ru-RU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мыслителей </a:t>
            </a:r>
            <a:r>
              <a:rPr lang="ru-RU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Казахстана</a:t>
            </a:r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Показатель: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обучающихся</a:t>
            </a:r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участвующих </a:t>
            </a:r>
            <a:r>
              <a:rPr lang="kk-KZ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литературных чтениях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</a:t>
            </a:r>
            <a:r>
              <a:rPr lang="ru-RU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2022 году – 400 тысяч школьников.</a:t>
            </a:r>
            <a:endParaRPr lang="ru-RU" sz="1200" dirty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627785" y="3839015"/>
            <a:ext cx="3168351" cy="2902353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k-KZ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Задача </a:t>
            </a:r>
            <a:endParaRPr lang="kk-KZ" sz="12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республиканского 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проекта </a:t>
            </a: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kk-KZ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Дарынды ұрпақ – ел болашағы</a:t>
            </a:r>
            <a:r>
              <a:rPr lang="ru-RU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»:  </a:t>
            </a:r>
            <a:endParaRPr lang="ru-RU" sz="1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поддержка </a:t>
            </a:r>
            <a:r>
              <a:rPr lang="ru-RU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лидерства через поддержку детских </a:t>
            </a:r>
            <a:r>
              <a:rPr lang="ru-RU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инициатив</a:t>
            </a:r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Показатель: </a:t>
            </a:r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обучающихся, участвующих в олимпиадном движении по общеобразовательным дисциплинам и соревнованиям научных проектов (школьный, районный, городской, областной, республиканский, международный уровни):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2020 – 50%;</a:t>
            </a:r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создание Банка детских инициатив: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2018 год – 2500, 2022 год – 10 000.</a:t>
            </a:r>
            <a:endParaRPr lang="ru-RU" sz="1200" dirty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940153" y="3075239"/>
            <a:ext cx="3024335" cy="36661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Задача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республиканского проекта </a:t>
            </a:r>
            <a:endParaRPr lang="ru-RU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2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Туған</a:t>
            </a:r>
            <a:r>
              <a:rPr lang="ru-RU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жер</a:t>
            </a:r>
            <a:r>
              <a:rPr lang="ru-RU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  </a:t>
            </a:r>
            <a:r>
              <a:rPr lang="ru-RU" sz="12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Туған</a:t>
            </a:r>
            <a:r>
              <a:rPr lang="ru-RU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ел. </a:t>
            </a:r>
            <a:r>
              <a:rPr lang="ru-RU" sz="12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Туған</a:t>
            </a:r>
            <a:r>
              <a:rPr lang="ru-RU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глобал</a:t>
            </a:r>
            <a:r>
              <a:rPr lang="ru-RU" sz="1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»:  </a:t>
            </a:r>
            <a:r>
              <a:rPr lang="ru-RU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создание дискуссионных площадок для </a:t>
            </a:r>
            <a:r>
              <a:rPr lang="ru-RU" sz="1200" i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проактивного</a:t>
            </a:r>
            <a:r>
              <a:rPr lang="ru-RU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продвижения нравственно-духовных ценностей Казахстана в </a:t>
            </a:r>
            <a:r>
              <a:rPr lang="ru-RU" sz="1200" i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страновом</a:t>
            </a:r>
            <a:r>
              <a:rPr lang="ru-RU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 международном </a:t>
            </a:r>
            <a:r>
              <a:rPr lang="ru-RU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сообществе</a:t>
            </a:r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Показатель: </a:t>
            </a:r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педагогов, участвующих в  дисскусионных площадках: </a:t>
            </a:r>
            <a:endParaRPr lang="kk-KZ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ежегодно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 50 тысяч педагогов;</a:t>
            </a:r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обучающихся, прошедших тренинги </a:t>
            </a:r>
            <a:r>
              <a:rPr lang="kk-KZ" sz="1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личностного </a:t>
            </a:r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роста: </a:t>
            </a:r>
            <a:endParaRPr lang="kk-KZ" sz="12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ежегодно </a:t>
            </a:r>
            <a:r>
              <a:rPr lang="kk-KZ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 300 тысяч;</a:t>
            </a:r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образовательные программы, вошедшие в р</a:t>
            </a:r>
            <a:r>
              <a:rPr lang="ru-RU" sz="12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еестр</a:t>
            </a:r>
            <a:r>
              <a:rPr lang="ru-RU" sz="1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образовательных программ высшего и послевузовского образования: </a:t>
            </a:r>
            <a:r>
              <a:rPr lang="ru-RU" sz="12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ежегодно </a:t>
            </a:r>
            <a:r>
              <a:rPr lang="ru-RU" sz="12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….</a:t>
            </a:r>
            <a:endParaRPr lang="ru-RU" sz="1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381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179513" y="116633"/>
            <a:ext cx="8784976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ЗАДАЧИ И ПОКАЗАТЕЛИ БАЗОВОГО НАПРАВЛЕНИЯ</a:t>
            </a:r>
          </a:p>
          <a:p>
            <a:pPr algn="ctr"/>
            <a:r>
              <a:rPr lang="kk-KZ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«САНАЛЫ АЗАМАТ» </a:t>
            </a: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kk-KZ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профориентация обучающихся</a:t>
            </a: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908720"/>
            <a:ext cx="3384376" cy="316835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Задача </a:t>
            </a:r>
            <a:endParaRPr lang="ru-RU" sz="1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республиканского </a:t>
            </a:r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проекта</a:t>
            </a:r>
            <a:r>
              <a:rPr lang="ru-RU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«Исследование уровня удовлетворенности качеством образования»: </a:t>
            </a:r>
            <a:r>
              <a:rPr lang="kk-KZ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разработка методики исследования и определение уровня удовлетворенности обучающихся и их родителей качеством образования, условиями для занятости детей во внеурочное время и подготовкой к выбору будущей профессии.</a:t>
            </a:r>
            <a:endParaRPr lang="ru-RU" sz="1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Показатель: </a:t>
            </a:r>
            <a:endParaRPr lang="ru-RU" sz="1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обучающихся, участвующих в и</a:t>
            </a:r>
            <a:r>
              <a:rPr lang="ru-RU" sz="10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сследовани</a:t>
            </a:r>
            <a:r>
              <a:rPr lang="kk-KZ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уровня удовлетворенности качеством образования</a:t>
            </a:r>
            <a:r>
              <a:rPr lang="kk-KZ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условиями для занятости детей во внеурочное время и подготовкой к выбору будущей профессии </a:t>
            </a:r>
            <a:r>
              <a:rPr lang="kk-KZ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ежегодно 500 тысяч;</a:t>
            </a:r>
            <a:endParaRPr lang="ru-RU" sz="1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количество родителей, участвующих в и</a:t>
            </a:r>
            <a:r>
              <a:rPr lang="ru-RU" sz="10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сследовани</a:t>
            </a:r>
            <a:r>
              <a:rPr lang="kk-KZ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</a:t>
            </a:r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уровня удовлетворенности качеством образования</a:t>
            </a:r>
            <a:r>
              <a:rPr lang="kk-KZ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условиями для занятости детей во внеурочное время и подготовкой к выбору будущей профессии – </a:t>
            </a:r>
            <a:r>
              <a:rPr lang="kk-KZ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ежегодно 500 тысяч.</a:t>
            </a:r>
            <a:endParaRPr lang="ru-RU" sz="1000" dirty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4221088"/>
            <a:ext cx="3384376" cy="25202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k-KZ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Задача</a:t>
            </a:r>
            <a:r>
              <a:rPr lang="kk-KZ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республиканского </a:t>
            </a:r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проекта </a:t>
            </a:r>
            <a:endParaRPr lang="ru-RU" sz="1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Первый шаг к великим изобретениям»: </a:t>
            </a:r>
            <a:r>
              <a:rPr lang="ru-RU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формирование конкурентоспособной личности через развитие технического творчества с применением передовых высокотехнологичных методик и цифровых технологий.</a:t>
            </a:r>
            <a:endParaRPr lang="ru-RU" sz="1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Показатель: </a:t>
            </a:r>
            <a:endParaRPr lang="ru-RU" sz="1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школ, открывших кабинеты робототехники: </a:t>
            </a:r>
            <a:r>
              <a:rPr lang="kk-KZ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2018 год – 400 (6%), </a:t>
            </a:r>
            <a:endParaRPr lang="kk-KZ" sz="10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2022 </a:t>
            </a:r>
            <a:r>
              <a:rPr lang="kk-KZ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год – 1065 (15%);</a:t>
            </a:r>
            <a:endParaRPr lang="ru-RU" sz="1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охват обучающихся в мероприятиях технического творчества и изобретательства: </a:t>
            </a:r>
            <a:endParaRPr lang="kk-KZ" sz="1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2018 </a:t>
            </a:r>
            <a:r>
              <a:rPr lang="kk-KZ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год – 58 тыс. (2%), 2022 год – 203 тыс. (7%).</a:t>
            </a:r>
            <a:endParaRPr lang="ru-RU" sz="1000" dirty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07904" y="921830"/>
            <a:ext cx="2736305" cy="38753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Задача </a:t>
            </a:r>
            <a:endParaRPr lang="ru-RU" sz="1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республиканского </a:t>
            </a:r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проекта</a:t>
            </a:r>
            <a:r>
              <a:rPr lang="ru-RU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Мир профессий»: </a:t>
            </a:r>
            <a:r>
              <a:rPr lang="ru-RU" sz="1000" i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профориентационн</a:t>
            </a:r>
            <a:r>
              <a:rPr lang="kk-KZ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ая</a:t>
            </a:r>
            <a:r>
              <a:rPr lang="ru-RU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поддержка и осознание обучающимся своей индивидуальности и личностных ресурсов в процессе выбора </a:t>
            </a:r>
            <a:endParaRPr lang="ru-RU" sz="10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будущей </a:t>
            </a:r>
            <a:r>
              <a:rPr lang="ru-RU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профессии.</a:t>
            </a:r>
            <a:endParaRPr lang="ru-RU" sz="1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Показатель:</a:t>
            </a:r>
            <a:endParaRPr lang="ru-RU" sz="1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областных ресурсных профориентационных центров  «</a:t>
            </a:r>
            <a:r>
              <a:rPr lang="en-US" sz="10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Profi</a:t>
            </a:r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US" sz="10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centre</a:t>
            </a:r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kk-KZ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kk-KZ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2018 год – 4 ед. (25%), 2022 год – 16 ед. по 1 в каждом регионе (100%);</a:t>
            </a:r>
            <a:endParaRPr lang="ru-RU" sz="1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охват детей в республиканском проекте «Открываем мир профессий»: </a:t>
            </a:r>
            <a:r>
              <a:rPr lang="kk-KZ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2018 год – 870 тыс. (30%), к 2022 – 1,9 млн. (65%) обучающихся;</a:t>
            </a:r>
            <a:endParaRPr lang="ru-RU" sz="1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обучающихся, охваченных интегрированными занятиями на базе внешкольных организаций, организаций </a:t>
            </a:r>
            <a:r>
              <a:rPr lang="ru-RU" sz="10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ТиПО</a:t>
            </a:r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 вузов, культуры и спорта, промышленных, сельскохозяйственных и других предприятий для охвата мероприятиями по профориентации</a:t>
            </a:r>
            <a:r>
              <a:rPr lang="kk-KZ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kk-KZ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2022 году – 1,5 млн. (50%).</a:t>
            </a:r>
            <a:endParaRPr lang="ru-RU" sz="1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88224" y="952418"/>
            <a:ext cx="2376264" cy="276461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ru-RU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Задача </a:t>
            </a:r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республиканского проекта</a:t>
            </a:r>
            <a:r>
              <a:rPr lang="ru-RU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1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«Алтын қазына»</a:t>
            </a:r>
            <a:r>
              <a:rPr lang="ru-RU" sz="1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развитие внутреннего творческого потенциала и личностных возможностей обучающихся через </a:t>
            </a:r>
            <a:r>
              <a:rPr lang="kk-KZ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художественное и декоративно</a:t>
            </a:r>
            <a:r>
              <a:rPr lang="ru-RU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kk-KZ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прикладное искусство</a:t>
            </a:r>
            <a:r>
              <a:rPr lang="ru-RU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1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Показатель:</a:t>
            </a:r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0" algn="ctr"/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декоративно-прикладных кружков: </a:t>
            </a:r>
            <a:r>
              <a:rPr lang="ru-RU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2018 - 5800, 2022 год – 6300;</a:t>
            </a:r>
            <a:endParaRPr lang="ru-RU" sz="1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обучающихся, охваченных занятиями в декоративно-прикладных кружках: </a:t>
            </a:r>
            <a:r>
              <a:rPr lang="ru-RU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2018 – 100 тыс., 2022 год – 250 тыс. обучающихся.</a:t>
            </a:r>
            <a:endParaRPr lang="ru-RU" sz="1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sz="1000" dirty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07904" y="4908303"/>
            <a:ext cx="2721188" cy="183306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k-KZ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Задача </a:t>
            </a:r>
            <a:endParaRPr lang="kk-KZ" sz="1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республиканского </a:t>
            </a:r>
            <a:r>
              <a:rPr lang="kk-KZ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проекта</a:t>
            </a:r>
            <a:r>
              <a:rPr lang="kk-KZ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Айнала</a:t>
            </a:r>
            <a:r>
              <a:rPr lang="kk-KZ" sz="1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ға қара»:</a:t>
            </a:r>
            <a:r>
              <a:rPr lang="kk-KZ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развитие рациональных и  эмоциональных отношений между людьми с приоритетом воспитания нравственных, духовных и гуманистических ценностей</a:t>
            </a:r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r>
              <a:rPr lang="kk-KZ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Показатель: </a:t>
            </a:r>
            <a:r>
              <a:rPr lang="kk-KZ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обучающихся, участвующих в проектах «Жизнь аула», «Жизнь города»: </a:t>
            </a:r>
            <a:r>
              <a:rPr lang="kk-KZ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2018 год – 58 тысяч (2%), 2022 год – 145 тысяч (5</a:t>
            </a:r>
            <a:r>
              <a:rPr lang="kk-KZ" sz="1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%).</a:t>
            </a:r>
            <a:endParaRPr lang="ru-RU" sz="1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588224" y="3839016"/>
            <a:ext cx="2376264" cy="29023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Задача </a:t>
            </a:r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республиканского проекта </a:t>
            </a:r>
            <a:r>
              <a:rPr lang="ru-RU" sz="1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Дарындар</a:t>
            </a:r>
            <a:r>
              <a:rPr lang="ru-RU" sz="1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елі</a:t>
            </a:r>
            <a:r>
              <a:rPr lang="ru-RU" sz="1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»: </a:t>
            </a:r>
            <a:r>
              <a:rPr lang="ru-RU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совершенствование нравственного, эстетического воспитания  и формирование коммуникативной культуры через театральную деятельность и приобщение к музыке.</a:t>
            </a:r>
            <a:endParaRPr lang="ru-RU" sz="1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Показатель: </a:t>
            </a:r>
            <a:endParaRPr lang="ru-RU" sz="1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обучающихся, участвующих в музыкальных и театральных проектах (мероприятия): </a:t>
            </a:r>
            <a:r>
              <a:rPr lang="kk-KZ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2018 год – 145 тыс. (5%), 2022 год – 203 тыс. (7%);</a:t>
            </a:r>
            <a:endParaRPr lang="ru-RU" sz="1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кружков художественно-эстетического направления: </a:t>
            </a:r>
            <a:r>
              <a:rPr lang="ru-RU" sz="1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2018 – 12 500, 2022 год – 13 500.</a:t>
            </a:r>
            <a:endParaRPr lang="ru-RU" sz="1000" dirty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612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179513" y="116633"/>
            <a:ext cx="8784976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ЗАДАЧИ И ПОКАЗАТЕЛИ БАЗОВОГО НАПРАВЛЕНИЯ</a:t>
            </a:r>
          </a:p>
          <a:p>
            <a:pPr algn="ctr"/>
            <a:r>
              <a:rPr lang="kk-KZ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«КІТАП – БІЛІМ БҰЛАҒЫ» </a:t>
            </a: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kk-KZ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пропаганда чтения</a:t>
            </a: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9509" y="988329"/>
            <a:ext cx="5544619" cy="222464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Задача 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республиканского 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проекта 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kk-KZ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Буккросинг»: </a:t>
            </a:r>
            <a:endParaRPr lang="kk-KZ" sz="1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организация </a:t>
            </a:r>
            <a:r>
              <a:rPr lang="ru-RU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специальных мест по обмену книгами </a:t>
            </a:r>
            <a:endParaRPr lang="ru-RU" sz="14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организациях </a:t>
            </a:r>
            <a:r>
              <a:rPr lang="ru-RU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образования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Показатели: 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kk-KZ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</a:t>
            </a:r>
            <a:r>
              <a:rPr lang="kk-KZ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книжных обменных пунктов: </a:t>
            </a:r>
            <a:r>
              <a:rPr lang="ru-RU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ежегодно не менее 48 пунктов, к 2022 году – не менее 280</a:t>
            </a:r>
            <a:r>
              <a:rPr lang="ru-RU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kk-KZ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охват </a:t>
            </a:r>
            <a:r>
              <a:rPr lang="kk-KZ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школьников, участвующих в 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обмене книгами в организациях образования и </a:t>
            </a:r>
            <a:r>
              <a:rPr lang="kk-KZ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пользующихся </a:t>
            </a:r>
            <a:r>
              <a:rPr lang="ru-RU" sz="14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буккросингами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2018 – 58 тыс. (2%), 2019 – 145 тыс.(5%), 2020 – 203 </a:t>
            </a:r>
            <a:r>
              <a:rPr lang="ru-RU" sz="1400" i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тыс</a:t>
            </a:r>
            <a:r>
              <a:rPr lang="ru-RU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(7%)., 2021 – 290 тыс.(10%), 2022 – 435 тыс.(15%).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1145" y="3356992"/>
            <a:ext cx="8783343" cy="33858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k-KZ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Задачи 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республиканского 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проекта 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1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Жақсы</a:t>
            </a:r>
            <a:r>
              <a:rPr lang="ru-RU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кітап</a:t>
            </a:r>
            <a:r>
              <a:rPr lang="ru-RU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1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жан</a:t>
            </a:r>
            <a:r>
              <a:rPr lang="ru-RU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аз</a:t>
            </a:r>
            <a:r>
              <a:rPr lang="kk-KZ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ы</a:t>
            </a:r>
            <a:r>
              <a:rPr lang="ru-RU" sz="14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ғы</a:t>
            </a:r>
            <a:r>
              <a:rPr lang="ru-RU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»: </a:t>
            </a:r>
          </a:p>
          <a:p>
            <a:pPr algn="ctr"/>
            <a:r>
              <a:rPr lang="ru-RU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приобщение </a:t>
            </a:r>
            <a:r>
              <a:rPr lang="kk-KZ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обучающихся</a:t>
            </a:r>
            <a:r>
              <a:rPr lang="ru-RU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 чтению как инструменту духовного и интеллектуального </a:t>
            </a:r>
            <a:r>
              <a:rPr lang="kk-KZ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развития</a:t>
            </a:r>
            <a:r>
              <a:rPr lang="ru-RU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 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приобщение молодежи к изучению современных популярных идей </a:t>
            </a:r>
            <a:endParaRPr lang="ru-RU" sz="14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трендов </a:t>
            </a:r>
            <a:r>
              <a:rPr lang="ru-RU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kk-KZ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мировой </a:t>
            </a:r>
            <a:r>
              <a:rPr lang="ru-RU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экономической и социальной </a:t>
            </a:r>
            <a:r>
              <a:rPr lang="ru-RU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мысли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Показатели: 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Font typeface="Wingdings" pitchFamily="2" charset="2"/>
              <a:buChar char="§"/>
            </a:pPr>
            <a:r>
              <a:rPr lang="kk-KZ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</a:t>
            </a:r>
            <a:r>
              <a:rPr lang="kk-KZ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организаций образования, организовывающих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конкурс «Читающая школа», «Читающий колледж», «Читающий вуз»:  </a:t>
            </a:r>
            <a:r>
              <a:rPr lang="ru-RU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2018 – 500, 2019 – 1000, 2020 – 1300, 2021 – 1500, 2022 – 2500</a:t>
            </a:r>
            <a:r>
              <a:rPr lang="ru-RU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количество 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обучающихся, </a:t>
            </a: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участвующих 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литературных конкурсах  на </a:t>
            </a:r>
            <a:r>
              <a:rPr lang="ru-RU" sz="14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интернет-ресурсах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«Дети читают стихи», «Лучшее аудио чтение», «Лучшее видео чтение»: </a:t>
            </a:r>
            <a:r>
              <a:rPr lang="ru-RU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</a:t>
            </a:r>
            <a:r>
              <a:rPr lang="ru-RU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2022 году до 700 тысяч аудио-и видео-записей</a:t>
            </a:r>
            <a:r>
              <a:rPr lang="ru-RU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285750" lvl="0" indent="-285750">
              <a:buFont typeface="Wingdings" pitchFamily="2" charset="2"/>
              <a:buChar char="§"/>
            </a:pPr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охват 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мероприятиями (</a:t>
            </a:r>
            <a:r>
              <a:rPr lang="ru-RU" sz="14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видеолекций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комментариев, информационное сопровождение, круглые столы, презентации,  встречи с учеными-обществоведами,  общественными деятелями по популяризации издаваемых книг по мере их издания)   по ознакомлению и изучению 100 новых учебников на казахском языке «Новое гуманитарное знание» по мере их издания: </a:t>
            </a:r>
            <a:r>
              <a:rPr lang="ru-RU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ежегодно </a:t>
            </a:r>
            <a:r>
              <a:rPr lang="ru-RU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 300 тысяч </a:t>
            </a:r>
            <a:r>
              <a:rPr lang="ru-RU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студентов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940152" y="980729"/>
            <a:ext cx="3004683" cy="223224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kk-KZ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Задача</a:t>
            </a:r>
            <a:r>
              <a:rPr lang="kk-KZ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kk-KZ" sz="1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республиканского 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проекта </a:t>
            </a:r>
            <a:endParaRPr lang="ru-RU" sz="1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kk-KZ" sz="1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Кітапхана - білім ордасы»: </a:t>
            </a:r>
            <a:endParaRPr lang="kk-KZ" sz="1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kk-KZ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развитие </a:t>
            </a:r>
            <a:r>
              <a:rPr lang="kk-KZ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библиотечного дела </a:t>
            </a:r>
            <a:endParaRPr lang="kk-KZ" sz="14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/>
            <a:r>
              <a:rPr lang="ru-RU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пополнение фонда </a:t>
            </a:r>
            <a:r>
              <a:rPr lang="ru-RU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библиотек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Показатель: 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kk-KZ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14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оличество</a:t>
            </a:r>
            <a:r>
              <a:rPr lang="ru-RU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библиотек, оснащенных мультимедийным оборудованием: </a:t>
            </a:r>
            <a:r>
              <a:rPr lang="ru-RU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</a:t>
            </a:r>
            <a:r>
              <a:rPr lang="ru-RU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2022 </a:t>
            </a:r>
            <a:r>
              <a:rPr lang="ru-RU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4 тыс</a:t>
            </a:r>
            <a:r>
              <a:rPr lang="ru-RU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sz="1400" dirty="0"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491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52836" y="1700808"/>
            <a:ext cx="55263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kk-KZ" sz="35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kk-KZ" sz="35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3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ПОДПРОГРАММА</a:t>
            </a:r>
          </a:p>
          <a:p>
            <a:pPr algn="ctr"/>
            <a:r>
              <a:rPr lang="kk-KZ" sz="35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36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ТӘРБИЕ ЖӘНЕ БІЛІМ</a:t>
            </a:r>
            <a:r>
              <a:rPr lang="kk-KZ" sz="35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sz="35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10674" y="4437112"/>
            <a:ext cx="74888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kk-KZ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Министерство образования и науки</a:t>
            </a:r>
          </a:p>
          <a:p>
            <a:pPr algn="ctr"/>
            <a:r>
              <a:rPr lang="kk-KZ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Республики Казахстан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14730" y="3882792"/>
            <a:ext cx="64807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___________________________________________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2180" y="476672"/>
            <a:ext cx="2495872" cy="17471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0623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as-salafia.kz/images/galereya/1/20f898136168c22285627099a1664e0b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357422" cy="30003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71736" y="2857496"/>
            <a:ext cx="621510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«Образование, полученное без воспитания, может обернуться против человечества» </a:t>
            </a:r>
            <a:endParaRPr lang="ru-RU" sz="4000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nu\Desktop\motf710x380deloitte-implementacion-outsourcing-big_20140206_0925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317" y="3789040"/>
            <a:ext cx="3975272" cy="22322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60040" y="1093627"/>
            <a:ext cx="8460432" cy="194421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Tx/>
              <a:buChar char="-"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/>
            <a:endParaRPr lang="kk-KZ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Актуальность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воспитания и обучения </a:t>
            </a: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путем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консолидации усилий организаций образования, </a:t>
            </a: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семьи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других институтов социализации, патриотизма </a:t>
            </a: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начинается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именно с любви к своей земле, родному краю. </a:t>
            </a: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малой родины начинается любовь </a:t>
            </a: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большой родине – своей родной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стране</a:t>
            </a:r>
          </a:p>
          <a:p>
            <a:pPr algn="ctr"/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60040" y="229531"/>
            <a:ext cx="8460432" cy="7160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АКТУАЛЬНОСТЬ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ПОДПРОГРАММЫ </a:t>
            </a:r>
            <a:r>
              <a:rPr lang="kk-KZ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ТӘРБИЕ ЖӘНЕ БІЛІМ</a:t>
            </a:r>
            <a:r>
              <a:rPr lang="kk-KZ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62762" y="3149674"/>
            <a:ext cx="5289358" cy="333937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ПРИОРИТЕТЫ</a:t>
            </a:r>
            <a:r>
              <a:rPr lang="ru-RU" sz="17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algn="just"/>
            <a:endParaRPr lang="ru-RU" sz="17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направленность </a:t>
            </a:r>
            <a:r>
              <a:rPr lang="ru-RU" sz="17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воспитание здорового </a:t>
            </a:r>
            <a:r>
              <a:rPr lang="ru-RU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прагматизма и </a:t>
            </a:r>
            <a:r>
              <a:rPr lang="ru-RU" sz="17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практическое применение знаний в жизни</a:t>
            </a:r>
            <a:r>
              <a:rPr lang="ru-RU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sz="17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недрение проектной </a:t>
            </a:r>
            <a:r>
              <a:rPr lang="ru-RU" sz="17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деятельности </a:t>
            </a:r>
            <a:r>
              <a:rPr lang="ru-RU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    в </a:t>
            </a:r>
            <a:r>
              <a:rPr lang="ru-RU" sz="17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образовательный процесс</a:t>
            </a:r>
            <a:r>
              <a:rPr lang="ru-RU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доступ </a:t>
            </a:r>
            <a:r>
              <a:rPr lang="ru-RU" sz="17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 мировым знаниям</a:t>
            </a:r>
            <a:r>
              <a:rPr lang="ru-RU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kk-KZ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создание </a:t>
            </a:r>
            <a:r>
              <a:rPr lang="kk-KZ" sz="17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Национальной платформы </a:t>
            </a:r>
            <a:r>
              <a:rPr lang="kk-KZ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с </a:t>
            </a:r>
            <a:r>
              <a:rPr lang="kk-KZ" sz="17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открытыми онлайн курсами</a:t>
            </a:r>
            <a:r>
              <a:rPr lang="kk-KZ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дополнительное </a:t>
            </a:r>
            <a:r>
              <a:rPr lang="ru-RU" sz="17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образование обучающихся</a:t>
            </a:r>
            <a:r>
              <a:rPr lang="ru-RU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sz="17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осознанный </a:t>
            </a:r>
            <a:r>
              <a:rPr lang="ru-RU" sz="17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выбор профессий обучающимися.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60040" y="6566537"/>
            <a:ext cx="8460432" cy="10282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888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3968" y="1124744"/>
            <a:ext cx="4608512" cy="55332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Tx/>
              <a:buChar char="-"/>
            </a:pP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/>
            <a:endParaRPr lang="kk-KZ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buFont typeface="Wingdings" pitchFamily="2" charset="2"/>
              <a:buChar char="ü"/>
            </a:pP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Конкурентоспособная, прагматичная, 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сильная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творческая</a:t>
            </a:r>
            <a:r>
              <a:rPr lang="kk-KZ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патриотичная </a:t>
            </a:r>
            <a:endParaRPr lang="kk-KZ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kk-KZ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проактивная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личность единой нации, 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фундаментом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успешного будущего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которой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являются </a:t>
            </a: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воспитание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культ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знаний</a:t>
            </a:r>
          </a:p>
          <a:p>
            <a:pPr marL="285750" indent="-285750" algn="ctr"/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ctr">
              <a:buFontTx/>
              <a:buChar char="-"/>
            </a:pP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ctr">
              <a:buFontTx/>
              <a:buChar char="-"/>
            </a:pPr>
            <a:endParaRPr lang="ru-RU" sz="24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32048" y="260648"/>
            <a:ext cx="8460432" cy="500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ЦЕЛЬ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ПОДПРОГРАММЫ </a:t>
            </a:r>
            <a:r>
              <a:rPr lang="kk-KZ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ТӘРБИЕ ЖӘНЕ БІЛІМ</a:t>
            </a:r>
            <a:r>
              <a:rPr lang="kk-KZ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Enu\Desktop\771gtQckQ4DR1aJHVawDMn9A4q6qn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32" y="4664546"/>
            <a:ext cx="3255604" cy="19934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6064" y="1124744"/>
            <a:ext cx="341987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«Патриотизм </a:t>
            </a:r>
            <a:r>
              <a:rPr lang="ru-RU" sz="17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начинается </a:t>
            </a:r>
            <a:r>
              <a:rPr lang="ru-RU" sz="17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с </a:t>
            </a:r>
            <a:r>
              <a:rPr lang="ru-RU" sz="17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любви к своей земле, </a:t>
            </a:r>
            <a:r>
              <a:rPr lang="ru-RU" sz="17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к </a:t>
            </a:r>
            <a:r>
              <a:rPr lang="ru-RU" sz="17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своему аулу, городу, региону, с любви к малой </a:t>
            </a:r>
            <a:r>
              <a:rPr lang="ru-RU" sz="17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родине»…</a:t>
            </a:r>
            <a:r>
              <a:rPr lang="ru-RU" sz="17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7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         Особое </a:t>
            </a:r>
            <a:r>
              <a:rPr lang="ru-RU" sz="17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отношение к родной земле, ее культуре, обычаям, традициям – это важнейшая черта </a:t>
            </a:r>
            <a:r>
              <a:rPr lang="ru-RU" sz="17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патриотизма…» </a:t>
            </a:r>
          </a:p>
          <a:p>
            <a:pPr algn="just"/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12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Из Статьи </a:t>
            </a:r>
          </a:p>
          <a:p>
            <a:pPr algn="r"/>
            <a:r>
              <a:rPr lang="ru-RU" sz="12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Президента РК </a:t>
            </a:r>
            <a:r>
              <a:rPr lang="ru-RU" sz="1200" b="1" i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Н.А.Назарбаева</a:t>
            </a:r>
            <a:r>
              <a:rPr lang="ru-RU" sz="12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r"/>
            <a:r>
              <a:rPr lang="ru-RU" sz="12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"</a:t>
            </a:r>
            <a:r>
              <a:rPr lang="ru-RU" sz="12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Взгляд в будущее: модернизация </a:t>
            </a:r>
            <a:endParaRPr lang="ru-RU" sz="12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12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общественного </a:t>
            </a:r>
            <a:r>
              <a:rPr lang="ru-RU" sz="1200" b="1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сознания"</a:t>
            </a:r>
            <a:endParaRPr lang="ru-RU" sz="1200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60648"/>
            <a:ext cx="72008" cy="632529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22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3968" y="1124744"/>
            <a:ext cx="4608512" cy="55332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Tx/>
              <a:buChar char="-"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/>
            <a:endParaRPr lang="kk-KZ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buFont typeface="Wingdings" pitchFamily="2" charset="2"/>
              <a:buChar char="ü"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Руководитель Подпрограммы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лицо</a:t>
            </a: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занимающее политическую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государственную должность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принимающее </a:t>
            </a: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себя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полную 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персональную ответственность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за </a:t>
            </a: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реализацию Подпрограммы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и </a:t>
            </a: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уполномоченное на принятие  любых не противоречащих законодательству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управленческих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решений, необходимых </a:t>
            </a:r>
            <a:r>
              <a:rPr lang="ru-RU" sz="2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для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достижения целевых 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индикаторов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показателей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Подпрограммы</a:t>
            </a:r>
          </a:p>
          <a:p>
            <a:pPr algn="just"/>
            <a:endParaRPr lang="kk-KZ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kk-KZ" sz="20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kk-KZ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из Устава Подпрограммы)</a:t>
            </a:r>
            <a:endParaRPr lang="ru-RU" sz="20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ctr">
              <a:buFontTx/>
              <a:buChar char="-"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ctr">
              <a:buFontTx/>
              <a:buChar char="-"/>
            </a:pPr>
            <a:endParaRPr lang="ru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32048" y="260648"/>
            <a:ext cx="8460432" cy="50006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РУКОВОДИТЕЛЬ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ПОДПРОГРАММЫ </a:t>
            </a:r>
            <a:r>
              <a:rPr lang="kk-KZ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ТӘРБИЕ ЖӘНЕ БІЛІМ</a:t>
            </a:r>
            <a:r>
              <a:rPr lang="kk-KZ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60648"/>
            <a:ext cx="72008" cy="632529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Enu\Desktop\9a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44" y="1150707"/>
            <a:ext cx="3358414" cy="33584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69978" y="4811477"/>
            <a:ext cx="3557602" cy="18464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АМРИН</a:t>
            </a:r>
          </a:p>
          <a:p>
            <a:pPr algn="ctr"/>
            <a:r>
              <a:rPr lang="ru-RU" sz="2000" b="1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Асланбек</a:t>
            </a: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Кеменгерович</a:t>
            </a:r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algn="ctr"/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вице-министр </a:t>
            </a:r>
          </a:p>
          <a:p>
            <a:pPr algn="ctr"/>
            <a:r>
              <a:rPr lang="ru-RU" sz="20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образования и науки Республики Казахстан</a:t>
            </a:r>
          </a:p>
        </p:txBody>
      </p:sp>
    </p:spTree>
    <p:extLst>
      <p:ext uri="{BB962C8B-B14F-4D97-AF65-F5344CB8AC3E}">
        <p14:creationId xmlns="" xmlns:p14="http://schemas.microsoft.com/office/powerpoint/2010/main" val="295989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093626"/>
            <a:ext cx="1979712" cy="96722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kk-KZ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«Өлкетану» </a:t>
            </a:r>
            <a:r>
              <a:rPr lang="ru-RU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kk-KZ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краеведческое</a:t>
            </a:r>
            <a:r>
              <a:rPr lang="ru-RU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07504" y="229531"/>
            <a:ext cx="8820472" cy="7160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ИНДИКАТОРЫ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БАЗОВЫХ НАПРАВЛЕНИЙ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7504" y="6710553"/>
            <a:ext cx="8820472" cy="10282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67744" y="1118052"/>
            <a:ext cx="1979712" cy="9427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kk-KZ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«Отаным – тағдырым» </a:t>
            </a:r>
            <a:r>
              <a:rPr lang="ru-RU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kk-KZ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патриотическое</a:t>
            </a:r>
            <a:r>
              <a:rPr lang="ru-RU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7984" y="1118052"/>
            <a:ext cx="2520280" cy="9427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kk-KZ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«Саналы азамат» </a:t>
            </a:r>
            <a:r>
              <a:rPr lang="kk-KZ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(профориентационная 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поддержка в выборе профессии</a:t>
            </a:r>
            <a:r>
              <a:rPr lang="kk-KZ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92280" y="1139276"/>
            <a:ext cx="1835696" cy="9215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kk-KZ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kk-KZ" sz="1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Кітап – білім бұлағы» </a:t>
            </a:r>
            <a:endParaRPr lang="kk-KZ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kk-KZ" sz="1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пропаганда чтения</a:t>
            </a:r>
            <a:r>
              <a:rPr lang="kk-KZ" sz="1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1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2204864"/>
            <a:ext cx="1979712" cy="4401205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Доля </a:t>
            </a:r>
            <a:r>
              <a:rPr lang="ru-RU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обучающихся</a:t>
            </a:r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изучающих</a:t>
            </a:r>
            <a:r>
              <a:rPr lang="ru-RU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истори</a:t>
            </a:r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ю</a:t>
            </a:r>
            <a:r>
              <a:rPr lang="ru-RU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родного края на </a:t>
            </a:r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основе</a:t>
            </a:r>
            <a:r>
              <a:rPr lang="ru-RU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культурно-исторических памятников и исторических личностей местного масштаба</a:t>
            </a:r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 целью идентификации собственного национального кода</a:t>
            </a:r>
            <a:r>
              <a:rPr lang="ru-RU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8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 2022 года – </a:t>
            </a:r>
            <a:r>
              <a:rPr lang="ru-RU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100%.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sz="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Доля обучающихся, участвующих в реализации краеведческих проектов (экскурсии, экспедиции, выезды, походы): </a:t>
            </a:r>
            <a:r>
              <a:rPr lang="ru-RU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 2022 года </a:t>
            </a:r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ru-RU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40%.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Доля обучающихся, имеющих позитивную динамику результатов социологического исследования национальной идентичности: </a:t>
            </a:r>
            <a:endParaRPr lang="kk-KZ" sz="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8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 </a:t>
            </a:r>
            <a:r>
              <a:rPr lang="ru-RU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2022 года </a:t>
            </a:r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–</a:t>
            </a:r>
            <a:r>
              <a:rPr lang="ru-RU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50%.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8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sz="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Национальный краеведческий 3</a:t>
            </a:r>
            <a:r>
              <a:rPr lang="en-US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ru-RU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музей. Количество уникальных просмотров: </a:t>
            </a:r>
            <a:endParaRPr lang="ru-RU" sz="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8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ежегодно </a:t>
            </a:r>
            <a:r>
              <a:rPr lang="ru-RU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200 тыс. просмотров</a:t>
            </a:r>
            <a:r>
              <a:rPr lang="ru-RU" sz="8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8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7745" y="2204864"/>
            <a:ext cx="1979712" cy="4401205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Доля обучающихся, обладающих высоким уровнем воспитанности: </a:t>
            </a:r>
            <a:endParaRPr lang="kk-KZ" sz="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 </a:t>
            </a:r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2022 году – 70%.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Доля обучающихся, вступивших в ряды Единой детско-юношеской организации «Жас ұлан» и «Жас қыран»:  </a:t>
            </a:r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 2022 году – 70%.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sz="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Повышение роли казахстанских школ в международных рейтингах и исследованиях: </a:t>
            </a:r>
            <a:endParaRPr lang="ru-RU" sz="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 2022 году – ИРО – 6 место;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 2022 году ГИК – 35 место;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 2020 году - количество </a:t>
            </a:r>
            <a:r>
              <a:rPr lang="ru-RU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вузов в  международном рейтинге QS-WUR топ-300; топ-500; топ-701+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sz="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Внедрение в рамках вузовского компонента по специальностям гуманитарного направления тематики по проектам «Рухани жаңғыру</a:t>
            </a:r>
            <a:r>
              <a:rPr lang="ru-RU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»:</a:t>
            </a:r>
            <a:r>
              <a:rPr lang="ru-RU" sz="8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 2020 года 100%.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sz="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Доля обучающихся, одержавших победу на международных олимпиадах и конкурсах, как образец успешного, </a:t>
            </a:r>
            <a:r>
              <a:rPr lang="ru-RU" sz="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сильн</a:t>
            </a:r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ого и</a:t>
            </a:r>
            <a:r>
              <a:rPr lang="ru-RU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творческ</a:t>
            </a:r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ого человека: </a:t>
            </a:r>
            <a:endParaRPr lang="ru-RU" sz="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2018 </a:t>
            </a:r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– 0,021% (золотые медали - 99, серебряные - 161, бронзовые - 295);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2022 </a:t>
            </a:r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– 0,03% (золотые медали - 111, серебряные - 175, бронзовые - 323).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2204864"/>
            <a:ext cx="2520280" cy="4401205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Доля обучающихся, получающих образование через реализацию проектов по обновленным учебным программам, направленным на повышение практикоориентированности и к</a:t>
            </a:r>
            <a:r>
              <a:rPr lang="ru-RU" sz="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онкурентоспособ</a:t>
            </a:r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ности в период выбора профессии: </a:t>
            </a:r>
            <a:endParaRPr lang="ru-RU" sz="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2016-2017 учебный год – 100</a:t>
            </a:r>
            <a:r>
              <a:rPr lang="ru-RU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% </a:t>
            </a:r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обучающихся </a:t>
            </a:r>
            <a:r>
              <a:rPr lang="kk-KZ" sz="8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1 </a:t>
            </a:r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классов;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2017-2018 – 100% обучающихся 2, 5, 7 классов; 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2018-2019 – 100% обучающихся 3, 6, 8, 10 классов; 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2019-2020 - 100% обучающихся 4, 9, 11 классов.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Охват – 2,9 млн. школьников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sz="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Доля обучающихся и родителей, </a:t>
            </a:r>
            <a:r>
              <a:rPr lang="ru-RU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удовлетворенных качеством образования</a:t>
            </a:r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условиями для занятости детей во внеурочное время и подготовкой к выбору будущей профессии к </a:t>
            </a:r>
            <a:r>
              <a:rPr lang="ru-RU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2022 году:</a:t>
            </a:r>
          </a:p>
          <a:p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обучающиеся – 50%;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родители  – 40%.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Доля обучающихся, демонстрирующих лучшие профессиональные навыки в областных, республиканских, международных </a:t>
            </a:r>
            <a:r>
              <a:rPr lang="kk-KZ" sz="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конкурсах:</a:t>
            </a:r>
            <a:r>
              <a:rPr lang="kk-KZ" sz="8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2018 – 30%, 2019-40 %, 2020 – 50 %, 2021 – 60 %, 2022 – 70%.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Доля обучающихся, участвующих в реализации проектов в области высокотехнологичных методик и цифровых технологий: </a:t>
            </a:r>
            <a:endParaRPr lang="kk-KZ" sz="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 </a:t>
            </a:r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2022 года – 30</a:t>
            </a:r>
            <a:r>
              <a:rPr lang="kk-KZ" sz="8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%.</a:t>
            </a:r>
          </a:p>
          <a:p>
            <a:endParaRPr lang="kk-KZ" sz="8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kk-KZ" sz="8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92280" y="2204864"/>
            <a:ext cx="1835696" cy="4401205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Доля обучающихся, </a:t>
            </a:r>
            <a:r>
              <a:rPr lang="ru-RU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участвующих в конкурсах «Читающая школа», «Читающий колледж», «Читающий вуз»:</a:t>
            </a:r>
            <a:r>
              <a:rPr lang="ru-RU" sz="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2018 – 15%, 2019 – 20%, 2020 – 25%, 2021 – 30%, 2022 – 35% </a:t>
            </a:r>
            <a:r>
              <a:rPr lang="ru-RU" sz="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(по уровням образования)</a:t>
            </a:r>
            <a:r>
              <a:rPr lang="ru-RU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8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sz="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Организация буккросингов - </a:t>
            </a:r>
            <a:r>
              <a:rPr lang="ru-RU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специальных мест по обмену книгами в организациях образования: </a:t>
            </a:r>
            <a:r>
              <a:rPr lang="ru-RU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ежегодно не менее 48 пунктов, к 2022 году – не менее 240</a:t>
            </a:r>
            <a:r>
              <a:rPr lang="kk-KZ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</a:t>
            </a:r>
            <a:endParaRPr lang="ru-RU" sz="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Доля обучающихся, пользующихся </a:t>
            </a:r>
            <a:r>
              <a:rPr lang="ru-RU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специальными местами по обмену книгами в организациях образования - </a:t>
            </a:r>
            <a:r>
              <a:rPr lang="ru-RU" sz="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буккросингами</a:t>
            </a:r>
            <a:r>
              <a:rPr lang="ru-RU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u-RU" sz="800" i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2018 – 2%, 2019 – 5%, 2020 – 7%, 2021 – 10%, 2022 – 15</a:t>
            </a:r>
            <a:r>
              <a:rPr lang="ru-RU" sz="8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%.</a:t>
            </a:r>
          </a:p>
          <a:p>
            <a:endParaRPr lang="ru-RU" sz="8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ru-RU" sz="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Enu\Desktop\Boost-your-online-visibility-and-sale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87" y="5150504"/>
            <a:ext cx="1491945" cy="15600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Enu\Desktop\home.savings-v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9283" y="5192149"/>
            <a:ext cx="1848693" cy="14037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5029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Прямоугольник 207"/>
          <p:cNvSpPr/>
          <p:nvPr/>
        </p:nvSpPr>
        <p:spPr>
          <a:xfrm>
            <a:off x="2507004" y="3408574"/>
            <a:ext cx="752168" cy="844983"/>
          </a:xfrm>
          <a:prstGeom prst="rect">
            <a:avLst/>
          </a:prstGeom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800" b="1" dirty="0" err="1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Айнала</a:t>
            </a:r>
            <a:r>
              <a:rPr lang="kk-KZ" sz="8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ға қара</a:t>
            </a:r>
            <a:endParaRPr lang="ru-RU" sz="8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19487"/>
            <a:ext cx="8953315" cy="429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24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АРХИТЕКТУРА ПОДПРОГРАММЫ</a:t>
            </a:r>
            <a:endParaRPr lang="ru-RU" sz="24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07508" y="908721"/>
            <a:ext cx="2797137" cy="291097"/>
          </a:xfrm>
          <a:prstGeom prst="rect">
            <a:avLst/>
          </a:prstGeom>
          <a:ln w="12700">
            <a:solidFill>
              <a:srgbClr val="0070C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САНАЛЫ АЗАМАТ</a:t>
            </a:r>
            <a:endParaRPr lang="ru-RU" sz="14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10" name="Прямоугольник 209"/>
          <p:cNvSpPr/>
          <p:nvPr/>
        </p:nvSpPr>
        <p:spPr>
          <a:xfrm>
            <a:off x="128062" y="1393088"/>
            <a:ext cx="720080" cy="1077513"/>
          </a:xfrm>
          <a:prstGeom prst="rect">
            <a:avLst/>
          </a:prstGeom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Исследования уровня удовлетворенности качеством </a:t>
            </a:r>
            <a:r>
              <a:rPr lang="ru-RU" sz="8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образования</a:t>
            </a:r>
            <a:endParaRPr lang="ru-RU" sz="8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12" name="Прямоугольник 211"/>
          <p:cNvSpPr/>
          <p:nvPr/>
        </p:nvSpPr>
        <p:spPr>
          <a:xfrm>
            <a:off x="782991" y="2116779"/>
            <a:ext cx="560658" cy="752188"/>
          </a:xfrm>
          <a:prstGeom prst="rect">
            <a:avLst/>
          </a:prstGeom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8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Алтын қазына</a:t>
            </a:r>
            <a:endParaRPr lang="ru-RU" sz="8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49" name="Прямоугольник 148"/>
          <p:cNvSpPr/>
          <p:nvPr/>
        </p:nvSpPr>
        <p:spPr>
          <a:xfrm>
            <a:off x="1309551" y="1896217"/>
            <a:ext cx="562787" cy="838032"/>
          </a:xfrm>
          <a:prstGeom prst="rect">
            <a:avLst/>
          </a:prstGeom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8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Мир профессий</a:t>
            </a:r>
            <a:endParaRPr lang="ru-RU" sz="8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cxnSp>
        <p:nvCxnSpPr>
          <p:cNvPr id="75" name="Прямая соединительная линия 74"/>
          <p:cNvCxnSpPr>
            <a:stCxn id="212" idx="1"/>
          </p:cNvCxnSpPr>
          <p:nvPr/>
        </p:nvCxnSpPr>
        <p:spPr>
          <a:xfrm>
            <a:off x="782991" y="2492873"/>
            <a:ext cx="24531" cy="100445"/>
          </a:xfrm>
          <a:prstGeom prst="line">
            <a:avLst/>
          </a:prstGeom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2904648" y="908720"/>
            <a:ext cx="2448270" cy="2910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rgbClr val="0070C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14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ӨЛКЕТАНУ</a:t>
            </a:r>
            <a:endParaRPr lang="ru-RU" sz="14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295797" y="908721"/>
            <a:ext cx="2444554" cy="2910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rgbClr val="0070C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ОТАНЫМ-ТАҒДЫРЫМ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7740351" y="908721"/>
            <a:ext cx="1320469" cy="29109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rgbClr val="0070C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КІТАП – БІЛІМ БУЛАҒЫ</a:t>
            </a:r>
            <a:endParaRPr lang="ru-RU" sz="11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526787" y="1548693"/>
            <a:ext cx="1534032" cy="38315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БУККРОСИНГ</a:t>
            </a:r>
            <a:endParaRPr lang="ru-RU" sz="8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943382" y="1947544"/>
            <a:ext cx="1117438" cy="4477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ЖАҚСЫ КІТАП – </a:t>
            </a:r>
          </a:p>
          <a:p>
            <a:pPr algn="ctr"/>
            <a:r>
              <a:rPr lang="ru-RU" sz="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ЖАН АЗИҒЫ</a:t>
            </a:r>
            <a:endParaRPr lang="ru-RU" sz="8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8268278" y="2368759"/>
            <a:ext cx="792542" cy="48417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КІТАПХАНА - БІЛІМ ОРДАСЫ</a:t>
            </a:r>
            <a:endParaRPr lang="ru-RU" sz="8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378316" y="1867658"/>
            <a:ext cx="880856" cy="45570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Алтын </a:t>
            </a:r>
            <a:r>
              <a:rPr lang="ru-RU" sz="8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адам</a:t>
            </a:r>
            <a:endParaRPr lang="ru-RU" sz="8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201054" y="3622329"/>
            <a:ext cx="716691" cy="61103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kk-KZ" sz="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Табиғат бесігі</a:t>
            </a:r>
            <a:endParaRPr lang="ru-RU" sz="8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208947" y="1844824"/>
            <a:ext cx="709523" cy="625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Менің</a:t>
            </a:r>
            <a:r>
              <a:rPr lang="ru-RU" sz="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Отаным</a:t>
            </a:r>
            <a:r>
              <a:rPr lang="ru-RU" sz="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Қазақстан</a:t>
            </a:r>
            <a:endParaRPr lang="ru-RU" sz="8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359969" y="2510472"/>
            <a:ext cx="678116" cy="65068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Тарих</a:t>
            </a:r>
            <a:r>
              <a:rPr lang="ru-RU" sz="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мұрасы</a:t>
            </a:r>
            <a:endParaRPr lang="ru-RU" sz="8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809760" y="3014999"/>
            <a:ext cx="643595" cy="58354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Ұлттық</a:t>
            </a:r>
            <a:r>
              <a:rPr lang="ru-RU" sz="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қазына</a:t>
            </a:r>
            <a:endParaRPr lang="ru-RU" sz="8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898040" y="2057796"/>
            <a:ext cx="602475" cy="7951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8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Елімнің</a:t>
            </a:r>
            <a:r>
              <a:rPr lang="ru-RU" sz="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шежерелі</a:t>
            </a:r>
            <a:r>
              <a:rPr lang="ru-RU" sz="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8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байлығы</a:t>
            </a:r>
            <a:endParaRPr lang="ru-RU" sz="8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7605204" y="3547439"/>
            <a:ext cx="856765" cy="7061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err="1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Туған</a:t>
            </a:r>
            <a:r>
              <a:rPr lang="ru-RU" sz="8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r>
              <a:rPr lang="ru-RU" sz="800" b="1" dirty="0" err="1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жер</a:t>
            </a:r>
            <a:r>
              <a:rPr lang="ru-RU" sz="8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. </a:t>
            </a:r>
            <a:r>
              <a:rPr lang="ru-RU" sz="800" b="1" dirty="0" err="1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Туған</a:t>
            </a:r>
            <a:r>
              <a:rPr lang="ru-RU" sz="8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ел. </a:t>
            </a:r>
            <a:r>
              <a:rPr lang="ru-RU" sz="800" b="1" dirty="0" err="1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Туған</a:t>
            </a:r>
            <a:r>
              <a:rPr lang="ru-RU" sz="8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r>
              <a:rPr lang="ru-RU" sz="800" b="1" dirty="0" err="1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глобал</a:t>
            </a:r>
            <a:endParaRPr lang="ru-RU" sz="8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7086241" y="3096122"/>
            <a:ext cx="899547" cy="4892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8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Моя инициатива – моей Родине</a:t>
            </a:r>
          </a:p>
        </p:txBody>
      </p:sp>
      <p:sp>
        <p:nvSpPr>
          <p:cNvPr id="101" name="Прямоугольник 100"/>
          <p:cNvSpPr/>
          <p:nvPr/>
        </p:nvSpPr>
        <p:spPr>
          <a:xfrm>
            <a:off x="6625325" y="1986641"/>
            <a:ext cx="548257" cy="7519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 err="1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Сөз</a:t>
            </a:r>
            <a:r>
              <a:rPr lang="ru-RU" sz="8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– </a:t>
            </a:r>
            <a:r>
              <a:rPr lang="ru-RU" sz="800" b="1" dirty="0" err="1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тілдің</a:t>
            </a:r>
            <a:r>
              <a:rPr lang="ru-RU" sz="8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r>
              <a:rPr lang="ru-RU" sz="800" b="1" dirty="0" err="1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көркі</a:t>
            </a:r>
            <a:r>
              <a:rPr lang="ru-RU" sz="8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endParaRPr lang="ru-RU" sz="8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6460810" y="2793551"/>
            <a:ext cx="919502" cy="38556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8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Өрле, Қазақстан!</a:t>
            </a:r>
            <a:endParaRPr lang="ru-RU" sz="8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5882154" y="2440349"/>
            <a:ext cx="767918" cy="30593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800" b="1" dirty="0" err="1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Жас</a:t>
            </a:r>
            <a:r>
              <a:rPr lang="ru-RU" sz="8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r>
              <a:rPr lang="ru-RU" sz="800" b="1" dirty="0" err="1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ұлан</a:t>
            </a:r>
            <a:endParaRPr lang="ru-RU" sz="8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1333227" y="545826"/>
            <a:ext cx="6662445" cy="3628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 базовых направления</a:t>
            </a:r>
            <a:endParaRPr lang="ru-RU" sz="1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Овал 58"/>
          <p:cNvSpPr/>
          <p:nvPr/>
        </p:nvSpPr>
        <p:spPr>
          <a:xfrm>
            <a:off x="89172" y="2505255"/>
            <a:ext cx="45946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5" name="Овал 114"/>
          <p:cNvSpPr/>
          <p:nvPr/>
        </p:nvSpPr>
        <p:spPr>
          <a:xfrm>
            <a:off x="470953" y="2780928"/>
            <a:ext cx="45946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Овал 115"/>
          <p:cNvSpPr/>
          <p:nvPr/>
        </p:nvSpPr>
        <p:spPr>
          <a:xfrm>
            <a:off x="848142" y="3056323"/>
            <a:ext cx="45946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Овал 116"/>
          <p:cNvSpPr/>
          <p:nvPr/>
        </p:nvSpPr>
        <p:spPr>
          <a:xfrm>
            <a:off x="1256188" y="3301015"/>
            <a:ext cx="45946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Овал 117"/>
          <p:cNvSpPr/>
          <p:nvPr/>
        </p:nvSpPr>
        <p:spPr>
          <a:xfrm>
            <a:off x="1642607" y="3562646"/>
            <a:ext cx="459462" cy="4534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Овал 118"/>
          <p:cNvSpPr/>
          <p:nvPr/>
        </p:nvSpPr>
        <p:spPr>
          <a:xfrm>
            <a:off x="2047542" y="3814566"/>
            <a:ext cx="45946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Овал 119"/>
          <p:cNvSpPr/>
          <p:nvPr/>
        </p:nvSpPr>
        <p:spPr>
          <a:xfrm>
            <a:off x="2771800" y="2306531"/>
            <a:ext cx="45946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Овал 120"/>
          <p:cNvSpPr/>
          <p:nvPr/>
        </p:nvSpPr>
        <p:spPr>
          <a:xfrm>
            <a:off x="3131840" y="2564904"/>
            <a:ext cx="45946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2" name="Овал 121"/>
          <p:cNvSpPr/>
          <p:nvPr/>
        </p:nvSpPr>
        <p:spPr>
          <a:xfrm>
            <a:off x="3524062" y="2823908"/>
            <a:ext cx="45946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Овал 122"/>
          <p:cNvSpPr/>
          <p:nvPr/>
        </p:nvSpPr>
        <p:spPr>
          <a:xfrm>
            <a:off x="3956877" y="3084991"/>
            <a:ext cx="45946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4" name="Овал 123"/>
          <p:cNvSpPr/>
          <p:nvPr/>
        </p:nvSpPr>
        <p:spPr>
          <a:xfrm>
            <a:off x="4354430" y="3329003"/>
            <a:ext cx="45946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5" name="Овал 124"/>
          <p:cNvSpPr/>
          <p:nvPr/>
        </p:nvSpPr>
        <p:spPr>
          <a:xfrm>
            <a:off x="4737155" y="3598542"/>
            <a:ext cx="45946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Овал 125"/>
          <p:cNvSpPr/>
          <p:nvPr/>
        </p:nvSpPr>
        <p:spPr>
          <a:xfrm>
            <a:off x="7409849" y="2337537"/>
            <a:ext cx="45946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8" name="Овал 127"/>
          <p:cNvSpPr/>
          <p:nvPr/>
        </p:nvSpPr>
        <p:spPr>
          <a:xfrm>
            <a:off x="5292080" y="2457177"/>
            <a:ext cx="45946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9" name="Овал 128"/>
          <p:cNvSpPr/>
          <p:nvPr/>
        </p:nvSpPr>
        <p:spPr>
          <a:xfrm>
            <a:off x="7808816" y="2593317"/>
            <a:ext cx="45946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0" name="Овал 129"/>
          <p:cNvSpPr/>
          <p:nvPr/>
        </p:nvSpPr>
        <p:spPr>
          <a:xfrm>
            <a:off x="5637215" y="2771449"/>
            <a:ext cx="45946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Овал 130"/>
          <p:cNvSpPr/>
          <p:nvPr/>
        </p:nvSpPr>
        <p:spPr>
          <a:xfrm>
            <a:off x="6023559" y="2996287"/>
            <a:ext cx="45946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2" name="Овал 131"/>
          <p:cNvSpPr/>
          <p:nvPr/>
        </p:nvSpPr>
        <p:spPr>
          <a:xfrm>
            <a:off x="8170854" y="2823908"/>
            <a:ext cx="45946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Овал 132"/>
          <p:cNvSpPr/>
          <p:nvPr/>
        </p:nvSpPr>
        <p:spPr>
          <a:xfrm>
            <a:off x="6409822" y="3236367"/>
            <a:ext cx="45946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Овал 133"/>
          <p:cNvSpPr/>
          <p:nvPr/>
        </p:nvSpPr>
        <p:spPr>
          <a:xfrm>
            <a:off x="6759178" y="3499040"/>
            <a:ext cx="45946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Овал 134"/>
          <p:cNvSpPr/>
          <p:nvPr/>
        </p:nvSpPr>
        <p:spPr>
          <a:xfrm>
            <a:off x="7145742" y="3735705"/>
            <a:ext cx="459462" cy="4320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Прямоугольник 135"/>
          <p:cNvSpPr/>
          <p:nvPr/>
        </p:nvSpPr>
        <p:spPr>
          <a:xfrm>
            <a:off x="2354908" y="1460967"/>
            <a:ext cx="4161308" cy="288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21 республиканский проект</a:t>
            </a:r>
            <a:endParaRPr lang="ru-RU" sz="1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Прямоугольник 149"/>
          <p:cNvSpPr/>
          <p:nvPr/>
        </p:nvSpPr>
        <p:spPr>
          <a:xfrm>
            <a:off x="107504" y="4663127"/>
            <a:ext cx="383018" cy="70294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региональных </a:t>
            </a:r>
            <a:r>
              <a:rPr lang="ru-RU" sz="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подпроектов</a:t>
            </a: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6" name="Прямоугольник 155"/>
          <p:cNvSpPr/>
          <p:nvPr/>
        </p:nvSpPr>
        <p:spPr>
          <a:xfrm>
            <a:off x="472644" y="4663127"/>
            <a:ext cx="383018" cy="70294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региональных </a:t>
            </a:r>
            <a:r>
              <a:rPr lang="ru-RU" sz="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подпроектов</a:t>
            </a: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Прямоугольник 156"/>
          <p:cNvSpPr/>
          <p:nvPr/>
        </p:nvSpPr>
        <p:spPr>
          <a:xfrm>
            <a:off x="850924" y="4663127"/>
            <a:ext cx="383018" cy="70294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региональных </a:t>
            </a:r>
            <a:r>
              <a:rPr lang="ru-RU" sz="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подпроектов</a:t>
            </a: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Прямоугольник 157"/>
          <p:cNvSpPr/>
          <p:nvPr/>
        </p:nvSpPr>
        <p:spPr>
          <a:xfrm>
            <a:off x="1233942" y="4663127"/>
            <a:ext cx="383018" cy="70294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региональных </a:t>
            </a:r>
            <a:r>
              <a:rPr lang="ru-RU" sz="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подпроектов</a:t>
            </a: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9" name="Прямоугольник 158"/>
          <p:cNvSpPr/>
          <p:nvPr/>
        </p:nvSpPr>
        <p:spPr>
          <a:xfrm>
            <a:off x="1616960" y="4670274"/>
            <a:ext cx="383018" cy="70294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региональных </a:t>
            </a:r>
            <a:r>
              <a:rPr lang="ru-RU" sz="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подпроектов</a:t>
            </a: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0" name="Прямоугольник 159"/>
          <p:cNvSpPr/>
          <p:nvPr/>
        </p:nvSpPr>
        <p:spPr>
          <a:xfrm>
            <a:off x="1999978" y="4670274"/>
            <a:ext cx="383018" cy="70294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региональных </a:t>
            </a:r>
            <a:r>
              <a:rPr lang="ru-RU" sz="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подпроектов</a:t>
            </a: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6" name="Прямоугольник 175"/>
          <p:cNvSpPr/>
          <p:nvPr/>
        </p:nvSpPr>
        <p:spPr>
          <a:xfrm>
            <a:off x="2743036" y="4663127"/>
            <a:ext cx="383018" cy="7029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региональных </a:t>
            </a:r>
            <a:r>
              <a:rPr lang="ru-RU" sz="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подпроектов</a:t>
            </a: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7" name="Прямоугольник 176"/>
          <p:cNvSpPr/>
          <p:nvPr/>
        </p:nvSpPr>
        <p:spPr>
          <a:xfrm>
            <a:off x="3108176" y="4663127"/>
            <a:ext cx="383018" cy="7029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региональных </a:t>
            </a:r>
            <a:r>
              <a:rPr lang="ru-RU" sz="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подпроектов</a:t>
            </a: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8" name="Прямоугольник 177"/>
          <p:cNvSpPr/>
          <p:nvPr/>
        </p:nvSpPr>
        <p:spPr>
          <a:xfrm>
            <a:off x="3486456" y="4663127"/>
            <a:ext cx="383018" cy="7029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региональных </a:t>
            </a:r>
            <a:r>
              <a:rPr lang="ru-RU" sz="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подпроектов</a:t>
            </a: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9" name="Прямоугольник 178"/>
          <p:cNvSpPr/>
          <p:nvPr/>
        </p:nvSpPr>
        <p:spPr>
          <a:xfrm>
            <a:off x="3869474" y="4663127"/>
            <a:ext cx="383018" cy="7029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региональных </a:t>
            </a:r>
            <a:r>
              <a:rPr lang="ru-RU" sz="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подпроектов</a:t>
            </a: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0" name="Прямоугольник 179"/>
          <p:cNvSpPr/>
          <p:nvPr/>
        </p:nvSpPr>
        <p:spPr>
          <a:xfrm>
            <a:off x="4252492" y="4670274"/>
            <a:ext cx="383018" cy="7029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региональных </a:t>
            </a:r>
            <a:r>
              <a:rPr lang="ru-RU" sz="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подпроектов</a:t>
            </a: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1" name="Прямоугольник 180"/>
          <p:cNvSpPr/>
          <p:nvPr/>
        </p:nvSpPr>
        <p:spPr>
          <a:xfrm>
            <a:off x="4635510" y="4670274"/>
            <a:ext cx="383018" cy="7029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региональных </a:t>
            </a:r>
            <a:r>
              <a:rPr lang="ru-RU" sz="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подпроектов</a:t>
            </a: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2" name="Прямоугольник 181"/>
          <p:cNvSpPr/>
          <p:nvPr/>
        </p:nvSpPr>
        <p:spPr>
          <a:xfrm>
            <a:off x="5320844" y="4663127"/>
            <a:ext cx="383018" cy="7029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региональных </a:t>
            </a:r>
            <a:r>
              <a:rPr lang="ru-RU" sz="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подпроектов</a:t>
            </a: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3" name="Прямоугольник 182"/>
          <p:cNvSpPr/>
          <p:nvPr/>
        </p:nvSpPr>
        <p:spPr>
          <a:xfrm>
            <a:off x="5685984" y="4663127"/>
            <a:ext cx="383018" cy="7029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региональных </a:t>
            </a:r>
            <a:r>
              <a:rPr lang="ru-RU" sz="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подпроектов</a:t>
            </a: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4" name="Прямоугольник 183"/>
          <p:cNvSpPr/>
          <p:nvPr/>
        </p:nvSpPr>
        <p:spPr>
          <a:xfrm>
            <a:off x="6064264" y="4663127"/>
            <a:ext cx="383018" cy="7029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региональных </a:t>
            </a:r>
            <a:r>
              <a:rPr lang="ru-RU" sz="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подпроектов</a:t>
            </a: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5" name="Прямоугольник 184"/>
          <p:cNvSpPr/>
          <p:nvPr/>
        </p:nvSpPr>
        <p:spPr>
          <a:xfrm>
            <a:off x="6447282" y="4663127"/>
            <a:ext cx="383018" cy="7029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региональных </a:t>
            </a:r>
            <a:r>
              <a:rPr lang="ru-RU" sz="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подпроектов</a:t>
            </a: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6" name="Прямоугольник 185"/>
          <p:cNvSpPr/>
          <p:nvPr/>
        </p:nvSpPr>
        <p:spPr>
          <a:xfrm>
            <a:off x="6830300" y="4670274"/>
            <a:ext cx="383018" cy="7029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региональных </a:t>
            </a:r>
            <a:r>
              <a:rPr lang="ru-RU" sz="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подпроектов</a:t>
            </a: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7" name="Прямоугольник 186"/>
          <p:cNvSpPr/>
          <p:nvPr/>
        </p:nvSpPr>
        <p:spPr>
          <a:xfrm>
            <a:off x="7213318" y="4670274"/>
            <a:ext cx="383018" cy="70294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региональных </a:t>
            </a:r>
            <a:r>
              <a:rPr lang="ru-RU" sz="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подпроектов</a:t>
            </a: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8" name="Прямоугольник 187"/>
          <p:cNvSpPr/>
          <p:nvPr/>
        </p:nvSpPr>
        <p:spPr>
          <a:xfrm>
            <a:off x="7887442" y="4663127"/>
            <a:ext cx="383018" cy="70294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региональных </a:t>
            </a:r>
            <a:r>
              <a:rPr lang="ru-RU" sz="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подпроектов</a:t>
            </a: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9" name="Прямоугольник 188"/>
          <p:cNvSpPr/>
          <p:nvPr/>
        </p:nvSpPr>
        <p:spPr>
          <a:xfrm>
            <a:off x="8270460" y="4670274"/>
            <a:ext cx="383018" cy="70294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региональных </a:t>
            </a:r>
            <a:r>
              <a:rPr lang="ru-RU" sz="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подпроектов</a:t>
            </a: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0" name="Прямоугольник 189"/>
          <p:cNvSpPr/>
          <p:nvPr/>
        </p:nvSpPr>
        <p:spPr>
          <a:xfrm>
            <a:off x="8653478" y="4670274"/>
            <a:ext cx="383018" cy="70294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16 региональных </a:t>
            </a:r>
            <a:r>
              <a:rPr lang="ru-RU" sz="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подпроектов</a:t>
            </a:r>
            <a:endParaRPr lang="ru-RU" sz="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5" name="Стрелка вниз 264"/>
          <p:cNvSpPr/>
          <p:nvPr/>
        </p:nvSpPr>
        <p:spPr>
          <a:xfrm>
            <a:off x="567432" y="1199817"/>
            <a:ext cx="1552435" cy="193271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66" name="Стрелка вниз 265"/>
          <p:cNvSpPr/>
          <p:nvPr/>
        </p:nvSpPr>
        <p:spPr>
          <a:xfrm>
            <a:off x="3208948" y="1218479"/>
            <a:ext cx="1742779" cy="174609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67" name="Стрелка вниз 266"/>
          <p:cNvSpPr/>
          <p:nvPr/>
        </p:nvSpPr>
        <p:spPr>
          <a:xfrm>
            <a:off x="5676941" y="1199817"/>
            <a:ext cx="1522137" cy="193271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68" name="Стрелка вниз 267"/>
          <p:cNvSpPr/>
          <p:nvPr/>
        </p:nvSpPr>
        <p:spPr>
          <a:xfrm>
            <a:off x="7765912" y="1237141"/>
            <a:ext cx="1294908" cy="155947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Прямоугольник 153"/>
          <p:cNvSpPr/>
          <p:nvPr/>
        </p:nvSpPr>
        <p:spPr>
          <a:xfrm>
            <a:off x="1946211" y="4365104"/>
            <a:ext cx="5360421" cy="1975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336 региональных </a:t>
            </a:r>
            <a:r>
              <a:rPr lang="ru-RU" sz="16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подпроектов</a:t>
            </a:r>
            <a:endParaRPr lang="ru-RU" sz="1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" name="Стрелка вниз 285"/>
          <p:cNvSpPr/>
          <p:nvPr/>
        </p:nvSpPr>
        <p:spPr>
          <a:xfrm>
            <a:off x="395536" y="5857216"/>
            <a:ext cx="1552435" cy="31218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87" name="Стрелка вниз 286"/>
          <p:cNvSpPr/>
          <p:nvPr/>
        </p:nvSpPr>
        <p:spPr>
          <a:xfrm>
            <a:off x="3037052" y="5857216"/>
            <a:ext cx="1742779" cy="330842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88" name="Стрелка вниз 287"/>
          <p:cNvSpPr/>
          <p:nvPr/>
        </p:nvSpPr>
        <p:spPr>
          <a:xfrm>
            <a:off x="5505045" y="5857215"/>
            <a:ext cx="1522137" cy="315447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89" name="Стрелка вниз 288"/>
          <p:cNvSpPr/>
          <p:nvPr/>
        </p:nvSpPr>
        <p:spPr>
          <a:xfrm>
            <a:off x="7740351" y="5857215"/>
            <a:ext cx="1369072" cy="339985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90" name="Овал 289"/>
          <p:cNvSpPr/>
          <p:nvPr/>
        </p:nvSpPr>
        <p:spPr>
          <a:xfrm>
            <a:off x="539552" y="6381328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91" name="Овал 290"/>
          <p:cNvSpPr/>
          <p:nvPr/>
        </p:nvSpPr>
        <p:spPr>
          <a:xfrm>
            <a:off x="848142" y="6269707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92" name="Овал 291"/>
          <p:cNvSpPr/>
          <p:nvPr/>
        </p:nvSpPr>
        <p:spPr>
          <a:xfrm>
            <a:off x="1870516" y="6163488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93" name="Овал 292"/>
          <p:cNvSpPr/>
          <p:nvPr/>
        </p:nvSpPr>
        <p:spPr>
          <a:xfrm>
            <a:off x="318086" y="6452254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94" name="Овал 293"/>
          <p:cNvSpPr/>
          <p:nvPr/>
        </p:nvSpPr>
        <p:spPr>
          <a:xfrm>
            <a:off x="855662" y="6481797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95" name="Овал 294"/>
          <p:cNvSpPr/>
          <p:nvPr/>
        </p:nvSpPr>
        <p:spPr>
          <a:xfrm>
            <a:off x="1244952" y="6232123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96" name="Овал 295"/>
          <p:cNvSpPr/>
          <p:nvPr/>
        </p:nvSpPr>
        <p:spPr>
          <a:xfrm>
            <a:off x="1581646" y="6287428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97" name="Овал 296"/>
          <p:cNvSpPr/>
          <p:nvPr/>
        </p:nvSpPr>
        <p:spPr>
          <a:xfrm>
            <a:off x="1642607" y="6516831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8" name="Овал 297"/>
          <p:cNvSpPr/>
          <p:nvPr/>
        </p:nvSpPr>
        <p:spPr>
          <a:xfrm>
            <a:off x="249487" y="6190052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99" name="Овал 298"/>
          <p:cNvSpPr/>
          <p:nvPr/>
        </p:nvSpPr>
        <p:spPr>
          <a:xfrm>
            <a:off x="3302596" y="6364928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00" name="Овал 299"/>
          <p:cNvSpPr/>
          <p:nvPr/>
        </p:nvSpPr>
        <p:spPr>
          <a:xfrm>
            <a:off x="3069198" y="6236230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01" name="Овал 300"/>
          <p:cNvSpPr/>
          <p:nvPr/>
        </p:nvSpPr>
        <p:spPr>
          <a:xfrm>
            <a:off x="1360180" y="6540540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02" name="Овал 301"/>
          <p:cNvSpPr/>
          <p:nvPr/>
        </p:nvSpPr>
        <p:spPr>
          <a:xfrm>
            <a:off x="2958465" y="6465894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03" name="Овал 302"/>
          <p:cNvSpPr/>
          <p:nvPr/>
        </p:nvSpPr>
        <p:spPr>
          <a:xfrm>
            <a:off x="3773898" y="6563830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04" name="Овал 303"/>
          <p:cNvSpPr/>
          <p:nvPr/>
        </p:nvSpPr>
        <p:spPr>
          <a:xfrm>
            <a:off x="2771800" y="6256916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05" name="Овал 304"/>
          <p:cNvSpPr/>
          <p:nvPr/>
        </p:nvSpPr>
        <p:spPr>
          <a:xfrm>
            <a:off x="3572005" y="6236230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06" name="Овал 305"/>
          <p:cNvSpPr/>
          <p:nvPr/>
        </p:nvSpPr>
        <p:spPr>
          <a:xfrm>
            <a:off x="3918471" y="6287363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07" name="Овал 306"/>
          <p:cNvSpPr/>
          <p:nvPr/>
        </p:nvSpPr>
        <p:spPr>
          <a:xfrm>
            <a:off x="4072650" y="6565733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08" name="Овал 307"/>
          <p:cNvSpPr/>
          <p:nvPr/>
        </p:nvSpPr>
        <p:spPr>
          <a:xfrm>
            <a:off x="4588294" y="6232750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09" name="Овал 308"/>
          <p:cNvSpPr/>
          <p:nvPr/>
        </p:nvSpPr>
        <p:spPr>
          <a:xfrm>
            <a:off x="3154803" y="6556786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10" name="Овал 309"/>
          <p:cNvSpPr/>
          <p:nvPr/>
        </p:nvSpPr>
        <p:spPr>
          <a:xfrm>
            <a:off x="4575074" y="6533338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11" name="Овал 310"/>
          <p:cNvSpPr/>
          <p:nvPr/>
        </p:nvSpPr>
        <p:spPr>
          <a:xfrm>
            <a:off x="4307624" y="6269707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12" name="Овал 311"/>
          <p:cNvSpPr/>
          <p:nvPr/>
        </p:nvSpPr>
        <p:spPr>
          <a:xfrm>
            <a:off x="5873148" y="6369490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13" name="Овал 312"/>
          <p:cNvSpPr/>
          <p:nvPr/>
        </p:nvSpPr>
        <p:spPr>
          <a:xfrm>
            <a:off x="5639750" y="6240792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14" name="Овал 313"/>
          <p:cNvSpPr/>
          <p:nvPr/>
        </p:nvSpPr>
        <p:spPr>
          <a:xfrm>
            <a:off x="6378290" y="6516831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15" name="Овал 314"/>
          <p:cNvSpPr/>
          <p:nvPr/>
        </p:nvSpPr>
        <p:spPr>
          <a:xfrm>
            <a:off x="6094614" y="6561348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16" name="Овал 315"/>
          <p:cNvSpPr/>
          <p:nvPr/>
        </p:nvSpPr>
        <p:spPr>
          <a:xfrm>
            <a:off x="5342352" y="6261478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17" name="Овал 316"/>
          <p:cNvSpPr/>
          <p:nvPr/>
        </p:nvSpPr>
        <p:spPr>
          <a:xfrm>
            <a:off x="6142557" y="6240792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18" name="Овал 317"/>
          <p:cNvSpPr/>
          <p:nvPr/>
        </p:nvSpPr>
        <p:spPr>
          <a:xfrm>
            <a:off x="6489023" y="6291925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19" name="Овал 318"/>
          <p:cNvSpPr/>
          <p:nvPr/>
        </p:nvSpPr>
        <p:spPr>
          <a:xfrm>
            <a:off x="6719567" y="6482494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20" name="Овал 319"/>
          <p:cNvSpPr/>
          <p:nvPr/>
        </p:nvSpPr>
        <p:spPr>
          <a:xfrm>
            <a:off x="7011711" y="6237312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21" name="Овал 320"/>
          <p:cNvSpPr/>
          <p:nvPr/>
        </p:nvSpPr>
        <p:spPr>
          <a:xfrm>
            <a:off x="5473465" y="6437926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22" name="Овал 321"/>
          <p:cNvSpPr/>
          <p:nvPr/>
        </p:nvSpPr>
        <p:spPr>
          <a:xfrm>
            <a:off x="6980017" y="6457721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23" name="Овал 322"/>
          <p:cNvSpPr/>
          <p:nvPr/>
        </p:nvSpPr>
        <p:spPr>
          <a:xfrm>
            <a:off x="6758551" y="6198231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24" name="Овал 323"/>
          <p:cNvSpPr/>
          <p:nvPr/>
        </p:nvSpPr>
        <p:spPr>
          <a:xfrm>
            <a:off x="7884368" y="6254968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25" name="Овал 324"/>
          <p:cNvSpPr/>
          <p:nvPr/>
        </p:nvSpPr>
        <p:spPr>
          <a:xfrm>
            <a:off x="7921544" y="6545938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26" name="Овал 325"/>
          <p:cNvSpPr/>
          <p:nvPr/>
        </p:nvSpPr>
        <p:spPr>
          <a:xfrm>
            <a:off x="8481586" y="6456816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27" name="Овал 326"/>
          <p:cNvSpPr/>
          <p:nvPr/>
        </p:nvSpPr>
        <p:spPr>
          <a:xfrm>
            <a:off x="8273521" y="6237312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28" name="Овал 327"/>
          <p:cNvSpPr/>
          <p:nvPr/>
        </p:nvSpPr>
        <p:spPr>
          <a:xfrm>
            <a:off x="8647087" y="6232750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285" name="Прямоугольник 284"/>
          <p:cNvSpPr/>
          <p:nvPr/>
        </p:nvSpPr>
        <p:spPr>
          <a:xfrm>
            <a:off x="1835696" y="5517233"/>
            <a:ext cx="5473091" cy="251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651 региональное мероприятие</a:t>
            </a:r>
            <a:endParaRPr lang="ru-RU" sz="1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9" name="Овал 328"/>
          <p:cNvSpPr/>
          <p:nvPr/>
        </p:nvSpPr>
        <p:spPr>
          <a:xfrm>
            <a:off x="8094331" y="6388550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30" name="Овал 329"/>
          <p:cNvSpPr/>
          <p:nvPr/>
        </p:nvSpPr>
        <p:spPr>
          <a:xfrm>
            <a:off x="8302633" y="6573988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31" name="Овал 330"/>
          <p:cNvSpPr/>
          <p:nvPr/>
        </p:nvSpPr>
        <p:spPr>
          <a:xfrm>
            <a:off x="8757820" y="6457721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32" name="Овал 331"/>
          <p:cNvSpPr/>
          <p:nvPr/>
        </p:nvSpPr>
        <p:spPr>
          <a:xfrm>
            <a:off x="1439710" y="6364928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33" name="Овал 332"/>
          <p:cNvSpPr/>
          <p:nvPr/>
        </p:nvSpPr>
        <p:spPr>
          <a:xfrm>
            <a:off x="1134219" y="6437926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34" name="Овал 333"/>
          <p:cNvSpPr/>
          <p:nvPr/>
        </p:nvSpPr>
        <p:spPr>
          <a:xfrm>
            <a:off x="4296402" y="6472919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35" name="Овал 334"/>
          <p:cNvSpPr/>
          <p:nvPr/>
        </p:nvSpPr>
        <p:spPr>
          <a:xfrm>
            <a:off x="3506903" y="6477458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336" name="Овал 335"/>
          <p:cNvSpPr/>
          <p:nvPr/>
        </p:nvSpPr>
        <p:spPr>
          <a:xfrm>
            <a:off x="5743704" y="6531113"/>
            <a:ext cx="22146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5436518" y="1963259"/>
            <a:ext cx="1052505" cy="46940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Исследование уровня воспитанности обучающихся</a:t>
            </a:r>
          </a:p>
        </p:txBody>
      </p:sp>
      <p:sp>
        <p:nvSpPr>
          <p:cNvPr id="206" name="Прямоугольник 205"/>
          <p:cNvSpPr/>
          <p:nvPr/>
        </p:nvSpPr>
        <p:spPr>
          <a:xfrm>
            <a:off x="2000721" y="2748058"/>
            <a:ext cx="664753" cy="929836"/>
          </a:xfrm>
          <a:prstGeom prst="rect">
            <a:avLst/>
          </a:prstGeom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Первый шаг к великим изобретениям</a:t>
            </a:r>
          </a:p>
        </p:txBody>
      </p:sp>
      <p:sp>
        <p:nvSpPr>
          <p:cNvPr id="127" name="Прямоугольник 126"/>
          <p:cNvSpPr/>
          <p:nvPr/>
        </p:nvSpPr>
        <p:spPr>
          <a:xfrm>
            <a:off x="1322908" y="2773841"/>
            <a:ext cx="738942" cy="482316"/>
          </a:xfrm>
          <a:prstGeom prst="rect">
            <a:avLst/>
          </a:prstGeom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8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Дарындар елі</a:t>
            </a:r>
            <a:endParaRPr lang="ru-RU" sz="8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763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953315" cy="4291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36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ТӘРБИЕ ЖӘНЕ БІЛІМ</a:t>
            </a:r>
            <a:endParaRPr lang="ru-RU" sz="36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07508" y="836713"/>
            <a:ext cx="2797137" cy="435113"/>
          </a:xfrm>
          <a:prstGeom prst="rect">
            <a:avLst/>
          </a:prstGeom>
          <a:ln w="12700">
            <a:solidFill>
              <a:srgbClr val="0070C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САНАЛЫ АЗАМАТ</a:t>
            </a:r>
            <a:endParaRPr lang="ru-RU" sz="14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06" name="Прямоугольник 205"/>
          <p:cNvSpPr/>
          <p:nvPr/>
        </p:nvSpPr>
        <p:spPr>
          <a:xfrm>
            <a:off x="107504" y="5460159"/>
            <a:ext cx="1070166" cy="655957"/>
          </a:xfrm>
          <a:prstGeom prst="rect">
            <a:avLst/>
          </a:prstGeom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Первый шаг к великим изобретениям</a:t>
            </a:r>
          </a:p>
        </p:txBody>
      </p:sp>
      <p:sp>
        <p:nvSpPr>
          <p:cNvPr id="208" name="Прямоугольник 207"/>
          <p:cNvSpPr/>
          <p:nvPr/>
        </p:nvSpPr>
        <p:spPr>
          <a:xfrm>
            <a:off x="107505" y="6110096"/>
            <a:ext cx="1059154" cy="626707"/>
          </a:xfrm>
          <a:prstGeom prst="rect">
            <a:avLst/>
          </a:prstGeom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900" b="1" dirty="0" err="1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Айнала</a:t>
            </a:r>
            <a:r>
              <a:rPr lang="kk-KZ" sz="9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ға қара</a:t>
            </a:r>
            <a:endParaRPr lang="ru-RU" sz="9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10" name="Прямоугольник 209"/>
          <p:cNvSpPr/>
          <p:nvPr/>
        </p:nvSpPr>
        <p:spPr>
          <a:xfrm>
            <a:off x="107504" y="2619900"/>
            <a:ext cx="1070166" cy="729786"/>
          </a:xfrm>
          <a:prstGeom prst="rect">
            <a:avLst/>
          </a:prstGeom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Исследования уровня удовлетворенности качеством </a:t>
            </a:r>
            <a:r>
              <a:rPr lang="ru-RU" sz="9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образования</a:t>
            </a:r>
            <a:endParaRPr lang="ru-RU" sz="9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12" name="Прямоугольник 211"/>
          <p:cNvSpPr/>
          <p:nvPr/>
        </p:nvSpPr>
        <p:spPr>
          <a:xfrm>
            <a:off x="107506" y="3994360"/>
            <a:ext cx="1059154" cy="783063"/>
          </a:xfrm>
          <a:prstGeom prst="rect">
            <a:avLst/>
          </a:prstGeom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9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Алтын қазына</a:t>
            </a:r>
            <a:endParaRPr lang="ru-RU" sz="9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47" name="Прямоугольник 146"/>
          <p:cNvSpPr/>
          <p:nvPr/>
        </p:nvSpPr>
        <p:spPr>
          <a:xfrm>
            <a:off x="107508" y="1270132"/>
            <a:ext cx="2797138" cy="1349768"/>
          </a:xfrm>
          <a:prstGeom prst="rect">
            <a:avLst/>
          </a:prstGeom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Конкурентоспособная </a:t>
            </a:r>
            <a:r>
              <a:rPr lang="kk-KZ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личность</a:t>
            </a:r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на региональных и глобальных рынках, обладающая набором качеств, достойных </a:t>
            </a:r>
            <a:r>
              <a:rPr lang="en-US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XXI</a:t>
            </a:r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века</a:t>
            </a:r>
            <a:endParaRPr lang="ru-RU" sz="1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107506" y="4781911"/>
            <a:ext cx="1059154" cy="678248"/>
          </a:xfrm>
          <a:prstGeom prst="rect">
            <a:avLst/>
          </a:prstGeom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9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Дарындар елі</a:t>
            </a:r>
            <a:endParaRPr lang="ru-RU" sz="9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49" name="Прямоугольник 148"/>
          <p:cNvSpPr/>
          <p:nvPr/>
        </p:nvSpPr>
        <p:spPr>
          <a:xfrm>
            <a:off x="107507" y="3357382"/>
            <a:ext cx="1059154" cy="622199"/>
          </a:xfrm>
          <a:prstGeom prst="rect">
            <a:avLst/>
          </a:prstGeom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9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Мир профессий</a:t>
            </a:r>
            <a:endParaRPr lang="ru-RU" sz="9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1166658" y="2621176"/>
            <a:ext cx="1737988" cy="736206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k-KZ" sz="600" dirty="0">
                <a:solidFill>
                  <a:srgbClr val="002060"/>
                </a:solidFill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Разработка методики </a:t>
            </a:r>
            <a:r>
              <a:rPr lang="kk-KZ" sz="600" b="1" u="sng" dirty="0">
                <a:solidFill>
                  <a:srgbClr val="002060"/>
                </a:solidFill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исследования и определение уровня </a:t>
            </a:r>
            <a:r>
              <a:rPr lang="kk-KZ" sz="600" b="1" u="sng" dirty="0" smtClean="0">
                <a:solidFill>
                  <a:srgbClr val="002060"/>
                </a:solidFill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удовлетворенности </a:t>
            </a:r>
            <a:r>
              <a:rPr lang="kk-KZ" sz="600" dirty="0">
                <a:solidFill>
                  <a:srgbClr val="002060"/>
                </a:solidFill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обучающихся и их родителей качеством образования, условиями для занятости детей во внеурочное время и подготовкой к выбору будущей профессии</a:t>
            </a:r>
            <a:endParaRPr lang="ru-RU" sz="600" dirty="0">
              <a:solidFill>
                <a:srgbClr val="002060"/>
              </a:solidFill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1166658" y="3356992"/>
            <a:ext cx="1737988" cy="636978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6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Профориентационн</a:t>
            </a:r>
            <a:r>
              <a:rPr lang="kk-KZ" sz="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ая</a:t>
            </a:r>
            <a:r>
              <a:rPr lang="ru-RU" sz="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поддержк</a:t>
            </a:r>
            <a:r>
              <a:rPr lang="kk-KZ" sz="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 </a:t>
            </a:r>
            <a:r>
              <a:rPr lang="ru-RU" sz="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осознание обучающимся своей индивидуальности и личностных ресурсов в процессе </a:t>
            </a:r>
            <a:r>
              <a:rPr lang="ru-RU" sz="6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выбора будущей </a:t>
            </a:r>
            <a:r>
              <a:rPr lang="ru-RU" sz="600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профессии</a:t>
            </a:r>
            <a:endParaRPr lang="ru-RU" sz="600" b="1" u="sng" dirty="0">
              <a:solidFill>
                <a:srgbClr val="002060"/>
              </a:solidFill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1166659" y="3980711"/>
            <a:ext cx="1737988" cy="798155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Развитие внутреннего творческого </a:t>
            </a:r>
            <a:r>
              <a:rPr lang="ru-RU" sz="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потенциала и личностных возможностей обучающихся через </a:t>
            </a:r>
            <a:r>
              <a:rPr lang="kk-KZ" sz="6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художественное и декоративно</a:t>
            </a:r>
            <a:r>
              <a:rPr lang="ru-RU" sz="6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kk-KZ" sz="6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прикладное искусство</a:t>
            </a:r>
            <a:r>
              <a:rPr lang="ru-RU" sz="6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600" b="1" u="sng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5" name="Прямая соединительная линия 74"/>
          <p:cNvCxnSpPr>
            <a:stCxn id="212" idx="1"/>
          </p:cNvCxnSpPr>
          <p:nvPr/>
        </p:nvCxnSpPr>
        <p:spPr>
          <a:xfrm>
            <a:off x="107506" y="4385892"/>
            <a:ext cx="19090" cy="9327"/>
          </a:xfrm>
          <a:prstGeom prst="line">
            <a:avLst/>
          </a:prstGeom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cxnSp>
      <p:sp>
        <p:nvSpPr>
          <p:cNvPr id="76" name="Прямоугольник 75"/>
          <p:cNvSpPr/>
          <p:nvPr/>
        </p:nvSpPr>
        <p:spPr>
          <a:xfrm>
            <a:off x="1166658" y="4781910"/>
            <a:ext cx="1737988" cy="678248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Совершенствование нравственного, эстетического воспитания </a:t>
            </a:r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 формирование </a:t>
            </a:r>
            <a:r>
              <a:rPr lang="ru-RU" sz="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коммуникативной культуры</a:t>
            </a:r>
            <a:r>
              <a:rPr lang="ru-RU" sz="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через </a:t>
            </a:r>
            <a:r>
              <a:rPr lang="ru-RU" sz="6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театральную деятельность и приобщение к музыке</a:t>
            </a:r>
          </a:p>
          <a:p>
            <a:pPr algn="ctr">
              <a:spcAft>
                <a:spcPts val="0"/>
              </a:spcAft>
            </a:pPr>
            <a:endParaRPr lang="ru-RU" sz="600" dirty="0">
              <a:solidFill>
                <a:srgbClr val="002060"/>
              </a:solidFill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1166658" y="5489619"/>
            <a:ext cx="1737988" cy="626497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dirty="0">
                <a:solidFill>
                  <a:srgbClr val="002060"/>
                </a:solidFill>
                <a:latin typeface="Arial" pitchFamily="34" charset="0"/>
                <a:ea typeface="Times New Roman" panose="02020603050405020304" pitchFamily="18" charset="0"/>
                <a:cs typeface="Arial" pitchFamily="34" charset="0"/>
              </a:rPr>
              <a:t>Формирование конкурентоспособной личности </a:t>
            </a:r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через развитие  </a:t>
            </a:r>
            <a:r>
              <a:rPr lang="ru-RU" sz="600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технического творчества </a:t>
            </a:r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 применением передовых высокотехнологичных методик </a:t>
            </a:r>
            <a:r>
              <a:rPr lang="ru-RU" sz="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цифровых технологий</a:t>
            </a:r>
            <a:endParaRPr lang="ru-RU" sz="600" dirty="0">
              <a:solidFill>
                <a:srgbClr val="002060"/>
              </a:solidFill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1166659" y="6116116"/>
            <a:ext cx="1737988" cy="620688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Передача </a:t>
            </a:r>
            <a:r>
              <a:rPr lang="ru-RU" sz="600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социально-исторического опыта </a:t>
            </a:r>
            <a:r>
              <a:rPr lang="ru-RU" sz="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эмоциональных и рациональных отношений между людьми с приоритетом воспитания нравственных, духовных и гуманистических ценностей.</a:t>
            </a:r>
            <a:endParaRPr lang="ru-RU" sz="600" dirty="0">
              <a:solidFill>
                <a:srgbClr val="002060"/>
              </a:solidFill>
              <a:latin typeface="Arial" pitchFamily="34" charset="0"/>
              <a:ea typeface="Times New Roman" panose="02020603050405020304" pitchFamily="18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904648" y="836712"/>
            <a:ext cx="2448270" cy="4351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rgbClr val="0070C0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14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ӨЛКЕТАНУ</a:t>
            </a:r>
            <a:endParaRPr lang="ru-RU" sz="14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295797" y="836713"/>
            <a:ext cx="2444554" cy="4351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rgbClr val="0070C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ОТАНЫМ-ТАҒДЫРЫМ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7740351" y="836713"/>
            <a:ext cx="1320469" cy="4351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rgbClr val="0070C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КІТАП – БІЛІМ БУЛАҒЫ</a:t>
            </a:r>
            <a:endParaRPr lang="ru-RU" sz="12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904648" y="1270132"/>
            <a:ext cx="2383586" cy="1349768"/>
          </a:xfrm>
          <a:prstGeom prst="rect">
            <a:avLst/>
          </a:prstGeom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Патриот с активной гражданской позицией и уважением к истории, культуре, обычаям и традициям своей малой родины, готовый к участию в делах на благо Казахстана</a:t>
            </a:r>
            <a:endParaRPr lang="ru-RU" sz="1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301407" y="1268760"/>
            <a:ext cx="2438944" cy="1351140"/>
          </a:xfrm>
          <a:prstGeom prst="rect">
            <a:avLst/>
          </a:prstGeom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Личность, воспитанная на синергии истинного прагматизма и культа знаний с чувством принадлежности к единой великой нации</a:t>
            </a:r>
            <a:endParaRPr lang="kk-KZ" sz="1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740351" y="1268760"/>
            <a:ext cx="1320470" cy="1362533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k-KZ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семерная поддержка Чтения как важнейшего элемента культуры и инструмента повышения интеллектуального потенциала, конкурентоспособности нации, творческой и социальной активности молодежи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748875" y="2619900"/>
            <a:ext cx="1311946" cy="3195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9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БУККРОСИНГ</a:t>
            </a:r>
            <a:endParaRPr lang="ru-RU" sz="9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flipV="1">
            <a:off x="7259752" y="4348205"/>
            <a:ext cx="0" cy="184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7740352" y="3765408"/>
            <a:ext cx="1303426" cy="38946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9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ЖАҚСЫ КІТАП – </a:t>
            </a:r>
          </a:p>
          <a:p>
            <a:pPr algn="ctr"/>
            <a:r>
              <a:rPr lang="ru-RU" sz="9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ЖАН АЗИҒЫ</a:t>
            </a:r>
            <a:endParaRPr lang="ru-RU" sz="9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753130" y="5225891"/>
            <a:ext cx="1294907" cy="3847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9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КІТАПХАНА - БІЛІМ ОРДАСЫ</a:t>
            </a:r>
            <a:endParaRPr lang="ru-RU" sz="9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740352" y="4154874"/>
            <a:ext cx="1294909" cy="1074325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рганизация  </a:t>
            </a:r>
            <a:r>
              <a:rPr lang="ru-RU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совместной  деятельности учащихся и взрослых (библиотекарь, учитель, родители и учащиеся) </a:t>
            </a:r>
            <a:endParaRPr lang="ru-RU" sz="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основе общего интереса к книге</a:t>
            </a:r>
            <a:endParaRPr lang="ru-RU" sz="8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736093" y="2979734"/>
            <a:ext cx="1311944" cy="789449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Организация специальных мест  </a:t>
            </a:r>
            <a:r>
              <a:rPr lang="ru-RU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обмену книгами в организациях образования – </a:t>
            </a:r>
            <a:r>
              <a:rPr lang="ru-RU" sz="8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буккросингов</a:t>
            </a:r>
            <a:endParaRPr lang="ru-RU" sz="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7748873" y="5610654"/>
            <a:ext cx="1311947" cy="1130713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снащение </a:t>
            </a:r>
            <a:r>
              <a:rPr lang="ru-RU" sz="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библиотек организаций образования и пополнение фонда библиотек детской литературой</a:t>
            </a:r>
            <a:endParaRPr lang="ru-RU" sz="8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909873" y="6110096"/>
            <a:ext cx="1212322" cy="62670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Алтын </a:t>
            </a:r>
            <a:r>
              <a:rPr lang="ru-RU" sz="105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адам</a:t>
            </a:r>
            <a:endParaRPr lang="ru-RU" sz="105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904646" y="5469000"/>
            <a:ext cx="1207383" cy="64711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kk-KZ" sz="1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Табиғат бесігі</a:t>
            </a:r>
            <a:endParaRPr lang="ru-RU" sz="10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906845" y="2619900"/>
            <a:ext cx="1207461" cy="7297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Менің</a:t>
            </a:r>
            <a:r>
              <a:rPr lang="ru-RU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Отаным</a:t>
            </a:r>
            <a:r>
              <a:rPr lang="ru-RU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1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Қазақстан</a:t>
            </a:r>
            <a:endParaRPr lang="ru-RU" sz="10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904646" y="3989525"/>
            <a:ext cx="1209562" cy="7878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Тарих</a:t>
            </a:r>
            <a:r>
              <a:rPr lang="ru-RU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мұрасы</a:t>
            </a:r>
            <a:endParaRPr lang="ru-RU" sz="10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909874" y="4772325"/>
            <a:ext cx="1211749" cy="68783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Ұлттық</a:t>
            </a:r>
            <a:r>
              <a:rPr lang="ru-RU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қазына</a:t>
            </a:r>
            <a:endParaRPr lang="ru-RU" sz="10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906845" y="3338292"/>
            <a:ext cx="1207461" cy="64128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10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Елімнің</a:t>
            </a:r>
            <a:r>
              <a:rPr lang="ru-RU" sz="1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шежерелі</a:t>
            </a:r>
            <a:r>
              <a:rPr lang="ru-RU" sz="1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байлығы</a:t>
            </a:r>
            <a:endParaRPr lang="ru-RU" sz="10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4138492" y="6110096"/>
            <a:ext cx="1159511" cy="631272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50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О</a:t>
            </a:r>
            <a:r>
              <a:rPr lang="ru-RU" sz="75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бновление содержания учебных программ цикла естественных дисциплин</a:t>
            </a:r>
            <a:endParaRPr lang="ru-RU" sz="750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128157" y="5466507"/>
            <a:ext cx="1169847" cy="649609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5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Изучение </a:t>
            </a:r>
            <a:r>
              <a:rPr lang="ru-RU" sz="750" dirty="0" err="1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экопроблем</a:t>
            </a:r>
            <a:r>
              <a:rPr lang="ru-RU" sz="75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и популяризация использования альтернативной энергии</a:t>
            </a:r>
            <a:endParaRPr lang="ru-RU" sz="750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128783" y="2621176"/>
            <a:ext cx="1169219" cy="717116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50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Развитие детско-юношеского туризма </a:t>
            </a:r>
            <a:r>
              <a:rPr lang="ru-RU" sz="75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и краеведения</a:t>
            </a:r>
            <a:endParaRPr lang="ru-RU" sz="750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120305" y="4777422"/>
            <a:ext cx="1177698" cy="682735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5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Издание </a:t>
            </a:r>
            <a:r>
              <a:rPr lang="ru-RU" sz="75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хрестоматии </a:t>
            </a:r>
            <a:r>
              <a:rPr lang="ru-RU" sz="75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«История родного края</a:t>
            </a:r>
            <a:r>
              <a:rPr lang="ru-RU" sz="75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sz="750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4128157" y="3338292"/>
            <a:ext cx="1169845" cy="627517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5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Активизация исследовательской,  краеведческой деятельности</a:t>
            </a:r>
            <a:endParaRPr lang="ru-RU" sz="750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128158" y="3965809"/>
            <a:ext cx="1169845" cy="806516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50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Формирование активной гражданской позиции через знание истории и традиции казахского народа</a:t>
            </a:r>
            <a:endParaRPr lang="ru-RU" sz="750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5301406" y="6114660"/>
            <a:ext cx="1078520" cy="62670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 err="1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Туған</a:t>
            </a:r>
            <a:r>
              <a:rPr lang="ru-RU" sz="105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r>
              <a:rPr lang="ru-RU" sz="1050" b="1" dirty="0" err="1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жер</a:t>
            </a:r>
            <a:r>
              <a:rPr lang="ru-RU" sz="105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. </a:t>
            </a:r>
            <a:r>
              <a:rPr lang="ru-RU" sz="1050" b="1" dirty="0" err="1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Туған</a:t>
            </a:r>
            <a:r>
              <a:rPr lang="ru-RU" sz="105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ел. </a:t>
            </a:r>
            <a:r>
              <a:rPr lang="ru-RU" sz="1050" b="1" dirty="0" err="1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Туған</a:t>
            </a:r>
            <a:r>
              <a:rPr lang="ru-RU" sz="105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r>
              <a:rPr lang="ru-RU" sz="1050" b="1" dirty="0" err="1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глобал</a:t>
            </a:r>
            <a:endParaRPr lang="ru-RU" sz="105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5295797" y="5445224"/>
            <a:ext cx="1074129" cy="6708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10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Моя инициатива – моей Родине</a:t>
            </a:r>
          </a:p>
        </p:txBody>
      </p:sp>
      <p:sp>
        <p:nvSpPr>
          <p:cNvPr id="100" name="Прямоугольник 99"/>
          <p:cNvSpPr/>
          <p:nvPr/>
        </p:nvSpPr>
        <p:spPr>
          <a:xfrm>
            <a:off x="5288233" y="2619900"/>
            <a:ext cx="1074197" cy="80179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Исследование уровня воспитанности обучающихся</a:t>
            </a:r>
          </a:p>
        </p:txBody>
      </p:sp>
      <p:sp>
        <p:nvSpPr>
          <p:cNvPr id="101" name="Прямоугольник 100"/>
          <p:cNvSpPr/>
          <p:nvPr/>
        </p:nvSpPr>
        <p:spPr>
          <a:xfrm>
            <a:off x="5295965" y="4094410"/>
            <a:ext cx="1076066" cy="67791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err="1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Сөз</a:t>
            </a:r>
            <a:r>
              <a:rPr lang="ru-RU" sz="10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– </a:t>
            </a:r>
            <a:r>
              <a:rPr lang="ru-RU" sz="1000" b="1" dirty="0" err="1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тілдің</a:t>
            </a:r>
            <a:r>
              <a:rPr lang="ru-RU" sz="10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r>
              <a:rPr lang="ru-RU" sz="1000" b="1" dirty="0" err="1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көркі</a:t>
            </a:r>
            <a:r>
              <a:rPr lang="ru-RU" sz="10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endParaRPr lang="ru-RU" sz="10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5301361" y="4757391"/>
            <a:ext cx="1078561" cy="68783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10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Өрле, Қазақстан!</a:t>
            </a:r>
            <a:endParaRPr lang="ru-RU" sz="10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5298003" y="3421041"/>
            <a:ext cx="1074197" cy="69628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6000" tIns="0" rIns="36000" bIns="0" rtlCol="0" anchor="ctr"/>
          <a:lstStyle/>
          <a:p>
            <a:pPr algn="ctr"/>
            <a:r>
              <a:rPr lang="ru-RU" sz="1000" b="1" dirty="0" err="1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Жас</a:t>
            </a:r>
            <a:r>
              <a:rPr lang="ru-RU" sz="10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</a:t>
            </a:r>
            <a:r>
              <a:rPr lang="ru-RU" sz="1000" b="1" dirty="0" err="1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ұлан</a:t>
            </a:r>
            <a:endParaRPr lang="ru-RU" sz="10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6379276" y="6110096"/>
            <a:ext cx="1359827" cy="631272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Создание дискуссионной площадки для </a:t>
            </a:r>
            <a:r>
              <a:rPr lang="ru-RU" sz="600" b="1" dirty="0" err="1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проактивного</a:t>
            </a:r>
            <a:r>
              <a:rPr lang="ru-RU" sz="6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 продвижения нравственно-духовных ценностей Казахстана в международном сообществе</a:t>
            </a:r>
          </a:p>
        </p:txBody>
      </p:sp>
      <p:sp>
        <p:nvSpPr>
          <p:cNvPr id="105" name="Прямоугольник 104"/>
          <p:cNvSpPr/>
          <p:nvPr/>
        </p:nvSpPr>
        <p:spPr>
          <a:xfrm>
            <a:off x="6360388" y="5460158"/>
            <a:ext cx="1380932" cy="655958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Поддержка лидерства через выявление детских инициатив</a:t>
            </a:r>
          </a:p>
        </p:txBody>
      </p:sp>
      <p:sp>
        <p:nvSpPr>
          <p:cNvPr id="107" name="Прямоугольник 106"/>
          <p:cNvSpPr/>
          <p:nvPr/>
        </p:nvSpPr>
        <p:spPr>
          <a:xfrm>
            <a:off x="6368627" y="2631293"/>
            <a:ext cx="1371724" cy="7904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Изучение  уровня удовлетворенности обучающихся  и их родителей качеством системы образования, социальным статусом и профессиональным </a:t>
            </a:r>
            <a:r>
              <a:rPr lang="ru-RU" sz="600" b="1" dirty="0" smtClean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самоопределением</a:t>
            </a:r>
            <a:endParaRPr lang="ru-RU" sz="600" b="1" dirty="0">
              <a:solidFill>
                <a:srgbClr val="002060"/>
              </a:solidFill>
              <a:latin typeface="Arial" pitchFamily="34" charset="0"/>
              <a:ea typeface="Tahoma" panose="020B0604030504040204" pitchFamily="34" charset="0"/>
              <a:cs typeface="Arial" pitchFamily="34" charset="0"/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6379926" y="4772325"/>
            <a:ext cx="1359101" cy="694182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Воспитание гражданской сознательности  через активное проявление в различных сферах жизни общества </a:t>
            </a:r>
          </a:p>
        </p:txBody>
      </p:sp>
      <p:sp>
        <p:nvSpPr>
          <p:cNvPr id="109" name="Прямоугольник 108"/>
          <p:cNvSpPr/>
          <p:nvPr/>
        </p:nvSpPr>
        <p:spPr>
          <a:xfrm>
            <a:off x="6379927" y="3411764"/>
            <a:ext cx="1359100" cy="682511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Переформатирование  молодежного движения с акцентом на формирование конкурентоспособной , ответственной Личности Единой Нации</a:t>
            </a:r>
          </a:p>
        </p:txBody>
      </p:sp>
      <p:sp>
        <p:nvSpPr>
          <p:cNvPr id="110" name="Прямоугольник 109"/>
          <p:cNvSpPr/>
          <p:nvPr/>
        </p:nvSpPr>
        <p:spPr>
          <a:xfrm>
            <a:off x="6379276" y="4094410"/>
            <a:ext cx="1359828" cy="686772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" b="1" dirty="0">
                <a:solidFill>
                  <a:srgbClr val="002060"/>
                </a:solidFill>
                <a:latin typeface="Arial" pitchFamily="34" charset="0"/>
                <a:ea typeface="Tahoma" panose="020B0604030504040204" pitchFamily="34" charset="0"/>
                <a:cs typeface="Arial" pitchFamily="34" charset="0"/>
              </a:rPr>
              <a:t>Развитие национальной идентичности через приобщение обучающихся к творчеству великих мыслителей Казахстана</a:t>
            </a:r>
          </a:p>
        </p:txBody>
      </p:sp>
    </p:spTree>
    <p:extLst>
      <p:ext uri="{BB962C8B-B14F-4D97-AF65-F5344CB8AC3E}">
        <p14:creationId xmlns="" xmlns:p14="http://schemas.microsoft.com/office/powerpoint/2010/main" val="38873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1171</TotalTime>
  <Words>2874</Words>
  <Application>Microsoft Office PowerPoint</Application>
  <PresentationFormat>Экран (4:3)</PresentationFormat>
  <Paragraphs>493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ЦЕННОСТЬ</dc:title>
  <dc:creator>ENU 2016</dc:creator>
  <cp:lastModifiedBy>SPA</cp:lastModifiedBy>
  <cp:revision>101</cp:revision>
  <cp:lastPrinted>2017-07-19T13:44:25Z</cp:lastPrinted>
  <dcterms:created xsi:type="dcterms:W3CDTF">2017-07-18T11:48:12Z</dcterms:created>
  <dcterms:modified xsi:type="dcterms:W3CDTF">2018-01-04T17:15:14Z</dcterms:modified>
</cp:coreProperties>
</file>