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095D5-E510-474F-887D-71D6624C505D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5F77E-21FC-4979-8DFF-A02835C8E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2432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 доклада: </a:t>
            </a:r>
            <a:br>
              <a:rPr lang="ru-RU" b="1" dirty="0" smtClean="0"/>
            </a:br>
            <a:r>
              <a:rPr lang="ru-RU" dirty="0" smtClean="0"/>
              <a:t>Информационно-образовательная среда урока как средство формирования функциональной грамотности учащихся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42385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Смирнова Е.Ю.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u="sng" dirty="0" smtClean="0"/>
              <a:t>Информационные задания:</a:t>
            </a:r>
            <a:r>
              <a:rPr lang="ru-RU" sz="2400" u="sng" dirty="0"/>
              <a:t/>
            </a:r>
            <a:br>
              <a:rPr lang="ru-RU" sz="2400" u="sng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000109"/>
            <a:ext cx="8258204" cy="5126054"/>
          </a:xfrm>
        </p:spPr>
        <p:txBody>
          <a:bodyPr>
            <a:normAutofit/>
          </a:bodyPr>
          <a:lstStyle/>
          <a:p>
            <a:pPr indent="180000">
              <a:lnSpc>
                <a:spcPct val="90000"/>
              </a:lnSpc>
              <a:buNone/>
            </a:pPr>
            <a:endParaRPr lang="ru-RU" sz="2000" dirty="0"/>
          </a:p>
          <a:p>
            <a:pPr>
              <a:lnSpc>
                <a:spcPct val="90000"/>
              </a:lnSpc>
              <a:buNone/>
            </a:pPr>
            <a:endParaRPr lang="ru-RU" sz="2000" dirty="0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643050"/>
            <a:ext cx="4740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2) </a:t>
            </a:r>
            <a:r>
              <a:rPr lang="en-US" dirty="0" smtClean="0"/>
              <a:t>http://matemonline.com/rubrika/</a:t>
            </a:r>
            <a:r>
              <a:rPr lang="ru-RU" dirty="0" smtClean="0"/>
              <a:t>геометрия/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1214422"/>
            <a:ext cx="2673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1) </a:t>
            </a:r>
            <a:r>
              <a:rPr lang="en-US" dirty="0" smtClean="0"/>
              <a:t>http://www.reshalki.ru/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071678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3) </a:t>
            </a:r>
            <a:r>
              <a:rPr lang="en-US" dirty="0" smtClean="0"/>
              <a:t>http://</a:t>
            </a:r>
            <a:r>
              <a:rPr lang="ru-RU" dirty="0" err="1" smtClean="0"/>
              <a:t>онлайн-решение-задач.рф</a:t>
            </a:r>
            <a:r>
              <a:rPr lang="ru-RU" dirty="0" smtClean="0"/>
              <a:t>/</a:t>
            </a:r>
            <a:r>
              <a:rPr lang="ru-RU" dirty="0" err="1" smtClean="0"/>
              <a:t>Решение_задач_по_алгебре_онлайн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57224" y="2500306"/>
            <a:ext cx="4015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4) </a:t>
            </a:r>
            <a:r>
              <a:rPr lang="en-US" dirty="0" smtClean="0"/>
              <a:t>http://www.matematika-na.ru/6class/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2928934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5) </a:t>
            </a:r>
            <a:r>
              <a:rPr lang="en-US" dirty="0" smtClean="0"/>
              <a:t>http://onlinetestpad.com/ru-ru/Category/Math-6class-64/Default.aspx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28662" y="3357562"/>
            <a:ext cx="3394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6) </a:t>
            </a:r>
            <a:r>
              <a:rPr lang="en-US" dirty="0" smtClean="0"/>
              <a:t>http://www.kokch.kts.ru/math/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000100" y="3786190"/>
            <a:ext cx="3815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7) </a:t>
            </a:r>
            <a:r>
              <a:rPr lang="en-US" dirty="0" smtClean="0"/>
              <a:t>http://www.metaschool.ru/test.php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4000" u="sng" dirty="0" smtClean="0"/>
              <a:t>Проблемы математического образования: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000109"/>
            <a:ext cx="8258204" cy="5126054"/>
          </a:xfrm>
        </p:spPr>
        <p:txBody>
          <a:bodyPr>
            <a:normAutofit/>
          </a:bodyPr>
          <a:lstStyle/>
          <a:p>
            <a:pPr indent="180000">
              <a:lnSpc>
                <a:spcPct val="90000"/>
              </a:lnSpc>
              <a:buNone/>
            </a:pPr>
            <a:endParaRPr lang="ru-RU" sz="2000" dirty="0"/>
          </a:p>
          <a:p>
            <a:pPr>
              <a:lnSpc>
                <a:spcPct val="90000"/>
              </a:lnSpc>
              <a:buNone/>
            </a:pPr>
            <a:endParaRPr lang="ru-RU" sz="2000" dirty="0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1305342"/>
            <a:ext cx="81439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• Низкий уровень вычислительных навыков</a:t>
            </a:r>
          </a:p>
          <a:p>
            <a:r>
              <a:rPr lang="ru-RU" sz="2400" dirty="0" smtClean="0"/>
              <a:t>• Отсутствие практической направленности в математике (дефицит практико-ориентированного подхода в обучении)</a:t>
            </a:r>
          </a:p>
          <a:p>
            <a:r>
              <a:rPr lang="ru-RU" sz="2400" dirty="0" smtClean="0"/>
              <a:t>• Репродуктивный метод в преподавании (натаскивание на решение по аналогии) </a:t>
            </a:r>
          </a:p>
          <a:p>
            <a:r>
              <a:rPr lang="ru-RU" sz="2400" dirty="0" smtClean="0"/>
              <a:t>• Неумение организовать свой домашний учебный труд, ответственность за выполнение </a:t>
            </a:r>
            <a:r>
              <a:rPr lang="ru-RU" sz="2400" dirty="0" err="1" smtClean="0"/>
              <a:t>д</a:t>
            </a:r>
            <a:r>
              <a:rPr lang="ru-RU" sz="2400" dirty="0" smtClean="0"/>
              <a:t>/</a:t>
            </a:r>
            <a:r>
              <a:rPr lang="ru-RU" sz="2400" dirty="0" err="1" smtClean="0"/>
              <a:t>з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• Формальное изучение геометрии, как предмета формирующего пространственное мышление</a:t>
            </a:r>
          </a:p>
          <a:p>
            <a:r>
              <a:rPr lang="ru-RU" sz="2400" dirty="0" smtClean="0"/>
              <a:t>• </a:t>
            </a:r>
            <a:r>
              <a:rPr lang="ru-RU" sz="2400" dirty="0" err="1" smtClean="0"/>
              <a:t>Невосприятие</a:t>
            </a:r>
            <a:r>
              <a:rPr lang="ru-RU" sz="2400" dirty="0" smtClean="0"/>
              <a:t> учащимися необходимости заучивания основ теоретических понятий (формул, правил, теорем и </a:t>
            </a:r>
            <a:r>
              <a:rPr lang="ru-RU" sz="2400" dirty="0" err="1" smtClean="0"/>
              <a:t>т.д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180000">
              <a:buNone/>
            </a:pPr>
            <a:r>
              <a:rPr lang="ru-RU" sz="3600" dirty="0" smtClean="0"/>
              <a:t>В плане сказано «…</a:t>
            </a:r>
            <a:r>
              <a:rPr lang="ru-RU" sz="3600" dirty="0"/>
              <a:t>педагоги общеобразовательных школ республики дают сильные предметные знания, но не учат применять их в реальных, жизненных ситуациях</a:t>
            </a:r>
            <a:r>
              <a:rPr lang="ru-RU" sz="3600" dirty="0" smtClean="0"/>
              <a:t>.»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План функциональной грамотности определил 3 области: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грамотности </a:t>
            </a:r>
            <a:r>
              <a:rPr lang="ru-RU" sz="3600" dirty="0"/>
              <a:t>чтения </a:t>
            </a:r>
            <a:r>
              <a:rPr lang="ru-RU" sz="3600" dirty="0" smtClean="0"/>
              <a:t>;</a:t>
            </a:r>
          </a:p>
          <a:p>
            <a:r>
              <a:rPr lang="ru-RU" sz="3600" dirty="0"/>
              <a:t>естественнонаучной </a:t>
            </a:r>
            <a:r>
              <a:rPr lang="ru-RU" sz="3600" dirty="0" smtClean="0"/>
              <a:t>грамотности; </a:t>
            </a:r>
          </a:p>
          <a:p>
            <a:r>
              <a:rPr lang="ru-RU" sz="3600" dirty="0"/>
              <a:t>математической </a:t>
            </a:r>
            <a:r>
              <a:rPr lang="ru-RU" sz="3600" dirty="0" smtClean="0"/>
              <a:t>грамотности 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Autofit/>
          </a:bodyPr>
          <a:lstStyle/>
          <a:p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 lnSpcReduction="10000"/>
          </a:bodyPr>
          <a:lstStyle/>
          <a:p>
            <a:pPr indent="180000">
              <a:buNone/>
            </a:pPr>
            <a:r>
              <a:rPr lang="ru-RU" sz="4300" b="1" dirty="0"/>
              <a:t>М</a:t>
            </a:r>
            <a:r>
              <a:rPr lang="ru-RU" sz="4300" b="1" dirty="0" smtClean="0"/>
              <a:t>атематическая грамотность</a:t>
            </a:r>
            <a:r>
              <a:rPr lang="ru-RU" sz="3600" dirty="0" smtClean="0"/>
              <a:t> - способность человека </a:t>
            </a:r>
            <a:r>
              <a:rPr lang="ru-RU" sz="3600" u="sng" dirty="0" smtClean="0"/>
              <a:t>определять и понимать роль математики в мире</a:t>
            </a:r>
            <a:r>
              <a:rPr lang="ru-RU" sz="3600" dirty="0" smtClean="0"/>
              <a:t>, в котором он живет, </a:t>
            </a:r>
            <a:r>
              <a:rPr lang="ru-RU" sz="3600" u="sng" dirty="0" smtClean="0"/>
              <a:t>высказывать</a:t>
            </a:r>
            <a:r>
              <a:rPr lang="ru-RU" sz="3600" dirty="0" smtClean="0"/>
              <a:t> хорошо </a:t>
            </a:r>
            <a:r>
              <a:rPr lang="ru-RU" sz="3600" u="sng" dirty="0" smtClean="0"/>
              <a:t>обоснованные математические суждения </a:t>
            </a:r>
            <a:r>
              <a:rPr lang="ru-RU" sz="3600" dirty="0" smtClean="0"/>
              <a:t>и </a:t>
            </a:r>
            <a:r>
              <a:rPr lang="ru-RU" sz="3600" u="sng" dirty="0" smtClean="0"/>
              <a:t>использовать математику </a:t>
            </a:r>
            <a:r>
              <a:rPr lang="ru-RU" sz="3600" dirty="0" smtClean="0"/>
              <a:t>так, </a:t>
            </a:r>
            <a:r>
              <a:rPr lang="ru-RU" sz="3600" u="sng" dirty="0" smtClean="0"/>
              <a:t>чтобы</a:t>
            </a:r>
            <a:r>
              <a:rPr lang="ru-RU" sz="3600" dirty="0" smtClean="0"/>
              <a:t> </a:t>
            </a:r>
            <a:r>
              <a:rPr lang="ru-RU" sz="3600" u="sng" dirty="0" smtClean="0"/>
              <a:t>удовлетворять</a:t>
            </a:r>
            <a:r>
              <a:rPr lang="ru-RU" sz="3600" dirty="0" smtClean="0"/>
              <a:t> в настоящем и будущем </a:t>
            </a:r>
            <a:r>
              <a:rPr lang="ru-RU" sz="3600" u="sng" dirty="0" smtClean="0"/>
              <a:t>потребности</a:t>
            </a:r>
            <a:r>
              <a:rPr lang="ru-RU" sz="3600" dirty="0" smtClean="0"/>
              <a:t>, присущие созидательному, заинтересованному и мыслящему </a:t>
            </a:r>
            <a:r>
              <a:rPr lang="ru-RU" sz="3600" u="sng" dirty="0" smtClean="0"/>
              <a:t>гражданину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Компоненты математической грамотности: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92500" lnSpcReduction="10000"/>
          </a:bodyPr>
          <a:lstStyle/>
          <a:p>
            <a:pPr indent="180000">
              <a:buFontTx/>
              <a:buChar char="-"/>
            </a:pPr>
            <a:r>
              <a:rPr lang="ru-RU" sz="3600" dirty="0" smtClean="0"/>
              <a:t>Воспроизведение математических фактов, методов и выполнение вычислений;</a:t>
            </a:r>
          </a:p>
          <a:p>
            <a:pPr indent="180000">
              <a:buFontTx/>
              <a:buChar char="-"/>
            </a:pPr>
            <a:r>
              <a:rPr lang="ru-RU" sz="3600" dirty="0" smtClean="0"/>
              <a:t>Установление связей и интеграции материала из разных математических тем, необходимых для решения поставленной задачи;</a:t>
            </a:r>
          </a:p>
          <a:p>
            <a:pPr indent="180000">
              <a:buFontTx/>
              <a:buChar char="-"/>
            </a:pPr>
            <a:r>
              <a:rPr lang="ru-RU" sz="3600" dirty="0" smtClean="0"/>
              <a:t>Математические размышления, требующие обобщения и интуиции.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Средства развития математической грамотности, применимы через: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180000">
              <a:buFont typeface="Wingdings" pitchFamily="2" charset="2"/>
              <a:buChar char="ü"/>
            </a:pPr>
            <a:r>
              <a:rPr lang="ru-RU" sz="3600" dirty="0" err="1" smtClean="0"/>
              <a:t>практико-ориентированый</a:t>
            </a:r>
            <a:r>
              <a:rPr lang="ru-RU" sz="3600" dirty="0" smtClean="0"/>
              <a:t> подход;</a:t>
            </a:r>
          </a:p>
          <a:p>
            <a:pPr indent="180000">
              <a:buFont typeface="Wingdings" pitchFamily="2" charset="2"/>
              <a:buChar char="ü"/>
            </a:pPr>
            <a:r>
              <a:rPr lang="ru-RU" sz="3600" dirty="0" smtClean="0"/>
              <a:t> </a:t>
            </a:r>
            <a:r>
              <a:rPr lang="ru-RU" sz="3600" dirty="0" err="1" smtClean="0"/>
              <a:t>дифференциацированный</a:t>
            </a:r>
            <a:r>
              <a:rPr lang="ru-RU" sz="3600" dirty="0" smtClean="0"/>
              <a:t> подход;</a:t>
            </a:r>
          </a:p>
          <a:p>
            <a:pPr indent="180000">
              <a:buFont typeface="Wingdings" pitchFamily="2" charset="2"/>
              <a:buChar char="ü"/>
            </a:pPr>
            <a:r>
              <a:rPr lang="ru-RU" sz="3600" dirty="0"/>
              <a:t>развивающий и </a:t>
            </a:r>
            <a:r>
              <a:rPr lang="ru-RU" sz="3600" dirty="0" err="1" smtClean="0"/>
              <a:t>системно-деятельностный</a:t>
            </a:r>
            <a:r>
              <a:rPr lang="ru-RU" sz="3600" dirty="0" smtClean="0"/>
              <a:t> подходы.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Применительно к математическому содержанию </a:t>
            </a:r>
            <a:r>
              <a:rPr lang="ru-RU" sz="2800" b="1" dirty="0" err="1" smtClean="0"/>
              <a:t>общеучебные</a:t>
            </a:r>
            <a:r>
              <a:rPr lang="ru-RU" sz="2800" b="1" dirty="0" smtClean="0"/>
              <a:t> умения(компетентности):</a:t>
            </a:r>
            <a:endParaRPr lang="ru-RU" sz="2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lnSpcReduction="10000"/>
          </a:bodyPr>
          <a:lstStyle/>
          <a:p>
            <a:pPr marL="360000" lvl="2" indent="0">
              <a:buFont typeface="Wingdings" pitchFamily="2" charset="2"/>
              <a:buChar char="Ø"/>
            </a:pPr>
            <a:r>
              <a:rPr lang="ru-RU" dirty="0" smtClean="0"/>
              <a:t>Умение анализировать текст, использовать информацию, представленную в различных формах;</a:t>
            </a:r>
          </a:p>
          <a:p>
            <a:pPr marL="360000" lvl="2" indent="0">
              <a:buFont typeface="Wingdings" pitchFamily="2" charset="2"/>
              <a:buChar char="Ø"/>
            </a:pPr>
            <a:r>
              <a:rPr lang="ru-RU" dirty="0" smtClean="0"/>
              <a:t>Умение одновременно удерживать несколько условий, в том числе, конфликтующих друг с другом;</a:t>
            </a:r>
          </a:p>
          <a:p>
            <a:pPr marL="360000" lvl="2" indent="0">
              <a:buFont typeface="Wingdings" pitchFamily="2" charset="2"/>
              <a:buChar char="Ø"/>
            </a:pPr>
            <a:r>
              <a:rPr lang="ru-RU" dirty="0" smtClean="0"/>
              <a:t>Умение использовать моделирование с целью выделения существенных отношений к задаче;</a:t>
            </a:r>
          </a:p>
          <a:p>
            <a:pPr marL="360000" lvl="2" indent="0">
              <a:buFont typeface="Wingdings" pitchFamily="2" charset="2"/>
              <a:buChar char="Ø"/>
            </a:pPr>
            <a:r>
              <a:rPr lang="ru-RU" dirty="0" smtClean="0"/>
              <a:t>Умение выявлять закономерности в структурированных объектах;</a:t>
            </a:r>
          </a:p>
          <a:p>
            <a:pPr marL="360000" lvl="2" indent="0">
              <a:buFont typeface="Wingdings" pitchFamily="2" charset="2"/>
              <a:buChar char="Ø"/>
            </a:pPr>
            <a:r>
              <a:rPr lang="ru-RU" dirty="0" smtClean="0"/>
              <a:t>Умение осуществлять пробные действия при поиске решения;</a:t>
            </a:r>
          </a:p>
          <a:p>
            <a:pPr marL="360000" lvl="2" indent="0">
              <a:buFont typeface="Wingdings" pitchFamily="2" charset="2"/>
              <a:buChar char="Ø"/>
            </a:pPr>
            <a:r>
              <a:rPr lang="ru-RU" dirty="0" smtClean="0"/>
              <a:t>Умение контролировать ход и результат решения задачи(карта достижений)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u="sng" dirty="0" err="1" smtClean="0"/>
              <a:t>Компетентностные</a:t>
            </a:r>
            <a:r>
              <a:rPr lang="ru-RU" sz="2400" u="sng" dirty="0" smtClean="0"/>
              <a:t> задания:</a:t>
            </a:r>
            <a:r>
              <a:rPr lang="ru-RU" sz="2400" u="sng" dirty="0"/>
              <a:t/>
            </a:r>
            <a:br>
              <a:rPr lang="ru-RU" sz="2400" u="sng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indent="180000">
              <a:lnSpc>
                <a:spcPct val="90000"/>
              </a:lnSpc>
            </a:pPr>
            <a:endParaRPr lang="ru-RU" sz="900" dirty="0"/>
          </a:p>
          <a:p>
            <a:pPr indent="180000"/>
            <a:r>
              <a:rPr lang="ru-RU" sz="2000" i="1" u="sng" dirty="0" smtClean="0"/>
              <a:t>Задачи на проценты </a:t>
            </a:r>
          </a:p>
          <a:p>
            <a:pPr indent="180000">
              <a:buNone/>
            </a:pPr>
            <a:r>
              <a:rPr lang="ru-RU" sz="2000" dirty="0" smtClean="0"/>
              <a:t>       Предприятие изготовило за квартал 500 насосов, из которых 60 % имели высшую категорию качества. Сколько насосов высшей категории качества изготовило предприятие?</a:t>
            </a:r>
          </a:p>
          <a:p>
            <a:pPr indent="180000">
              <a:lnSpc>
                <a:spcPct val="90000"/>
              </a:lnSpc>
              <a:buNone/>
            </a:pPr>
            <a:endParaRPr lang="ru-RU" sz="2000" dirty="0" smtClean="0"/>
          </a:p>
          <a:p>
            <a:pPr indent="180000">
              <a:lnSpc>
                <a:spcPct val="90000"/>
              </a:lnSpc>
              <a:buNone/>
            </a:pPr>
            <a:endParaRPr lang="ru-RU" sz="2000" dirty="0"/>
          </a:p>
          <a:p>
            <a:pPr indent="180000">
              <a:lnSpc>
                <a:spcPct val="90000"/>
              </a:lnSpc>
            </a:pPr>
            <a:r>
              <a:rPr lang="ru-RU" sz="2000" u="sng" dirty="0" smtClean="0"/>
              <a:t>Задача на работу и производительность труда: </a:t>
            </a:r>
          </a:p>
          <a:p>
            <a:pPr indent="180000">
              <a:lnSpc>
                <a:spcPct val="90000"/>
              </a:lnSpc>
              <a:buNone/>
            </a:pPr>
            <a:r>
              <a:rPr lang="ru-RU" sz="2000" dirty="0" smtClean="0"/>
              <a:t>      Несколько рабочих выполняют работу за 14 дней. Если бы их было на 4 человека больше, и каждый работал в день на 1 час дольше, то та же работа была бы  сделана за 10 дней. Если бы их было еще на 6 человек больше, и каждый работал бы на 1 час дольше, то эта работа была бы сделана за 7 дней. Сколько было рабочих, и сколько часов в день они работали?</a:t>
            </a:r>
          </a:p>
          <a:p>
            <a:pPr>
              <a:lnSpc>
                <a:spcPct val="90000"/>
              </a:lnSpc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u="sng" dirty="0" smtClean="0"/>
              <a:t>Интеграционные задания:</a:t>
            </a:r>
            <a:r>
              <a:rPr lang="ru-RU" sz="2400" u="sng" dirty="0"/>
              <a:t/>
            </a:r>
            <a:br>
              <a:rPr lang="ru-RU" sz="2400" u="sng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3143240" y="1000109"/>
            <a:ext cx="5543560" cy="5126054"/>
          </a:xfrm>
        </p:spPr>
        <p:txBody>
          <a:bodyPr>
            <a:normAutofit fontScale="92500" lnSpcReduction="20000"/>
          </a:bodyPr>
          <a:lstStyle/>
          <a:p>
            <a:pPr indent="180000">
              <a:buNone/>
            </a:pPr>
            <a:r>
              <a:rPr lang="ru-RU" sz="2000" i="1" u="sng" dirty="0" smtClean="0"/>
              <a:t>Задачи на движение(физика-математика) </a:t>
            </a:r>
          </a:p>
          <a:p>
            <a:pPr indent="180000">
              <a:buNone/>
            </a:pPr>
            <a:r>
              <a:rPr lang="ru-RU" sz="2000" dirty="0" smtClean="0"/>
              <a:t>По графику скорости, построить график перемещения.</a:t>
            </a:r>
          </a:p>
          <a:p>
            <a:pPr indent="180000">
              <a:lnSpc>
                <a:spcPct val="90000"/>
              </a:lnSpc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u="sng" dirty="0" smtClean="0"/>
              <a:t> Задачи(математика и информатика)</a:t>
            </a:r>
          </a:p>
          <a:p>
            <a:pPr>
              <a:buNone/>
            </a:pPr>
            <a:r>
              <a:rPr lang="ru-RU" sz="2000" dirty="0" smtClean="0"/>
              <a:t>       Построить график функции с использование электронных таблиц у =                в промежутке </a:t>
            </a:r>
            <a:r>
              <a:rPr lang="en-US" sz="2000" dirty="0" smtClean="0"/>
              <a:t>x</a:t>
            </a:r>
            <a:r>
              <a:rPr lang="ru-RU" sz="2000" dirty="0" smtClean="0"/>
              <a:t>  [-5;5] с шагом 1</a:t>
            </a:r>
          </a:p>
          <a:p>
            <a:pPr indent="180000">
              <a:lnSpc>
                <a:spcPct val="90000"/>
              </a:lnSpc>
              <a:buNone/>
            </a:pPr>
            <a:endParaRPr lang="ru-RU" sz="2000" dirty="0" smtClean="0"/>
          </a:p>
          <a:p>
            <a:pPr indent="180000">
              <a:lnSpc>
                <a:spcPct val="90000"/>
              </a:lnSpc>
              <a:buNone/>
            </a:pPr>
            <a:r>
              <a:rPr lang="ru-RU" sz="2000" u="sng" dirty="0" smtClean="0"/>
              <a:t>Задачи(математика и экономика)</a:t>
            </a:r>
          </a:p>
          <a:p>
            <a:pPr indent="180000">
              <a:lnSpc>
                <a:spcPct val="90000"/>
              </a:lnSpc>
              <a:buNone/>
            </a:pPr>
            <a:endParaRPr lang="ru-RU" sz="2000" dirty="0" smtClean="0"/>
          </a:p>
          <a:p>
            <a:pPr indent="180000">
              <a:lnSpc>
                <a:spcPct val="90000"/>
              </a:lnSpc>
              <a:buNone/>
            </a:pPr>
            <a:r>
              <a:rPr lang="ru-RU" sz="2000" dirty="0" smtClean="0"/>
              <a:t>Фирма приобрела на 30 тыс. </a:t>
            </a:r>
            <a:r>
              <a:rPr lang="ru-RU" sz="2000" dirty="0" err="1" smtClean="0"/>
              <a:t>у.д.ед</a:t>
            </a:r>
            <a:r>
              <a:rPr lang="ru-RU" sz="2000" dirty="0" smtClean="0"/>
              <a:t>. 30 предметов для оборудования своего офиса: некоторое количество офисных телефонов по 9,5 тыс. за телефон, компьютерных столов по 500 </a:t>
            </a:r>
            <a:r>
              <a:rPr lang="ru-RU" sz="2000" dirty="0" err="1" smtClean="0"/>
              <a:t>у.д.ед</a:t>
            </a:r>
            <a:r>
              <a:rPr lang="ru-RU" sz="2000" dirty="0" smtClean="0"/>
              <a:t>. за стол, офисных кресел по 250 </a:t>
            </a:r>
            <a:r>
              <a:rPr lang="ru-RU" sz="2000" dirty="0" err="1" smtClean="0"/>
              <a:t>у.д.ед</a:t>
            </a:r>
            <a:r>
              <a:rPr lang="ru-RU" sz="2000" dirty="0" smtClean="0"/>
              <a:t>. за </a:t>
            </a:r>
            <a:r>
              <a:rPr lang="ru-RU" sz="2000" dirty="0" err="1" smtClean="0"/>
              <a:t>кресло.Какое</a:t>
            </a:r>
            <a:r>
              <a:rPr lang="ru-RU" sz="2000" dirty="0" smtClean="0"/>
              <a:t> количество единиц каждого вида оборудования было приобретено?</a:t>
            </a:r>
          </a:p>
          <a:p>
            <a:pPr indent="180000">
              <a:lnSpc>
                <a:spcPct val="90000"/>
              </a:lnSpc>
              <a:buNone/>
            </a:pPr>
            <a:endParaRPr lang="ru-RU" sz="2000" dirty="0" smtClean="0"/>
          </a:p>
          <a:p>
            <a:pPr indent="180000">
              <a:lnSpc>
                <a:spcPct val="90000"/>
              </a:lnSpc>
              <a:buNone/>
            </a:pPr>
            <a:endParaRPr lang="ru-RU" sz="2000" dirty="0"/>
          </a:p>
          <a:p>
            <a:pPr>
              <a:lnSpc>
                <a:spcPct val="90000"/>
              </a:lnSpc>
              <a:buNone/>
            </a:pPr>
            <a:endParaRPr lang="ru-RU" sz="2000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00174"/>
            <a:ext cx="2425407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5857884" y="2571744"/>
          <a:ext cx="533400" cy="276225"/>
        </p:xfrm>
        <a:graphic>
          <a:graphicData uri="http://schemas.openxmlformats.org/presentationml/2006/ole">
            <p:oleObj spid="_x0000_s4104" name="Формула" r:id="rId4" imgW="533169" imgH="279279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545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Формула</vt:lpstr>
      <vt:lpstr>Тема доклада:  Информационно-образовательная среда урока как средство формирования функциональной грамотности учащихся</vt:lpstr>
      <vt:lpstr>Слайд 2</vt:lpstr>
      <vt:lpstr>План функциональной грамотности определил 3 области:</vt:lpstr>
      <vt:lpstr>Слайд 4</vt:lpstr>
      <vt:lpstr>Компоненты математической грамотности:</vt:lpstr>
      <vt:lpstr>Средства развития математической грамотности, применимы через:</vt:lpstr>
      <vt:lpstr>Применительно к математическому содержанию общеучебные умения(компетентности):</vt:lpstr>
      <vt:lpstr>Компетентностные задания:   </vt:lpstr>
      <vt:lpstr>Интеграционные задания:   </vt:lpstr>
      <vt:lpstr>Информационные задания:   </vt:lpstr>
      <vt:lpstr>Проблемы математического образования: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доклада:  Информационно-образовательная среда урока как средство формирования функциональной грамотности учащихся</dc:title>
  <dc:creator>Admin</dc:creator>
  <cp:lastModifiedBy>Admin</cp:lastModifiedBy>
  <cp:revision>17</cp:revision>
  <dcterms:created xsi:type="dcterms:W3CDTF">2013-01-03T15:00:54Z</dcterms:created>
  <dcterms:modified xsi:type="dcterms:W3CDTF">2013-01-06T08:18:24Z</dcterms:modified>
</cp:coreProperties>
</file>