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0" r:id="rId7"/>
  </p:sldIdLst>
  <p:sldSz cx="9144000" cy="6858000" type="screen4x3"/>
  <p:notesSz cx="6858000" cy="91440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99"/>
    <a:srgbClr val="422C16"/>
    <a:srgbClr val="0C788E"/>
    <a:srgbClr val="006666"/>
    <a:srgbClr val="0099CC"/>
    <a:srgbClr val="3366CC"/>
    <a:srgbClr val="660033"/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323" autoAdjust="0"/>
    <p:restoredTop sz="94652" autoAdjust="0"/>
  </p:normalViewPr>
  <p:slideViewPr>
    <p:cSldViewPr>
      <p:cViewPr varScale="1">
        <p:scale>
          <a:sx n="102" d="100"/>
          <a:sy n="102" d="100"/>
        </p:scale>
        <p:origin x="-39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FD7DDD2-CD40-464E-BCB3-223DDAD687FC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CC7A4B3-F2FE-46B5-8EDC-CC55D147B95A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6FB6DA0-3AE5-4C8A-B167-7F67B5E46D0A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60B3C41-8252-4CE6-AE5D-13B6326D960A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EE95704-1695-47AA-B80E-9AD234717ACE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E434D9B-80DB-4168-98AD-CF532CE9DD46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84EBC5D-3868-449B-A89D-35D5F006D205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D8A53E-7788-4B9E-A619-779A1A7F0982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6204EAE-C510-4E95-9824-ED2845C26861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67BBF5D-FBBB-4877-AB97-E56DA4929B78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ADF94DD-FB7A-4E34-9B72-0CF1C8253FA4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cambiar el estilo de título	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s-E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s-E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8ABFDEE3-3E05-4A66-9B60-0A20B037DF6B}" type="slidenum">
              <a:rPr lang="es-ES"/>
              <a:pPr/>
              <a:t>‹#›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8" name="Rectangle 150"/>
          <p:cNvSpPr>
            <a:spLocks noGrp="1" noChangeArrowheads="1"/>
          </p:cNvSpPr>
          <p:nvPr>
            <p:ph type="ctrTitle"/>
          </p:nvPr>
        </p:nvSpPr>
        <p:spPr>
          <a:xfrm>
            <a:off x="539552" y="5445224"/>
            <a:ext cx="8136904" cy="647700"/>
          </a:xfrm>
        </p:spPr>
        <p:txBody>
          <a:bodyPr/>
          <a:lstStyle/>
          <a:p>
            <a:r>
              <a:rPr lang="ru-RU" sz="3200" b="1" dirty="0">
                <a:solidFill>
                  <a:srgbClr val="663300"/>
                </a:solidFill>
              </a:rPr>
              <a:t>Организация </a:t>
            </a:r>
            <a:r>
              <a:rPr lang="ru-RU" sz="3200" b="1" dirty="0" smtClean="0">
                <a:solidFill>
                  <a:srgbClr val="663300"/>
                </a:solidFill>
              </a:rPr>
              <a:t>взаимодействия </a:t>
            </a:r>
            <a:r>
              <a:rPr lang="ru-RU" sz="3200" b="1" dirty="0">
                <a:solidFill>
                  <a:srgbClr val="663300"/>
                </a:solidFill>
              </a:rPr>
              <a:t>«ученик – учитель – родитель» </a:t>
            </a:r>
            <a:r>
              <a:rPr lang="ru-RU" sz="3200" b="1" dirty="0" smtClean="0">
                <a:solidFill>
                  <a:srgbClr val="663300"/>
                </a:solidFill>
              </a:rPr>
              <a:t>через </a:t>
            </a:r>
            <a:r>
              <a:rPr lang="ru-RU" sz="3200" b="1" dirty="0">
                <a:solidFill>
                  <a:srgbClr val="663300"/>
                </a:solidFill>
              </a:rPr>
              <a:t>создание классного сетевого </a:t>
            </a:r>
            <a:r>
              <a:rPr lang="ru-RU" sz="3200" b="1" dirty="0" smtClean="0">
                <a:solidFill>
                  <a:srgbClr val="663300"/>
                </a:solidFill>
              </a:rPr>
              <a:t>сообщества. </a:t>
            </a:r>
            <a:endParaRPr lang="es-ES" sz="3200" b="1" dirty="0">
              <a:solidFill>
                <a:srgbClr val="6633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786578" y="6643710"/>
            <a:ext cx="2357422" cy="2142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Prezentacii.com</a:t>
            </a:r>
            <a:endParaRPr lang="ru-RU" dirty="0"/>
          </a:p>
        </p:txBody>
      </p:sp>
      <p:sp>
        <p:nvSpPr>
          <p:cNvPr id="2" name="TextBox 1"/>
          <p:cNvSpPr txBox="1"/>
          <p:nvPr/>
        </p:nvSpPr>
        <p:spPr>
          <a:xfrm>
            <a:off x="2051720" y="260648"/>
            <a:ext cx="459773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003399"/>
                </a:solidFill>
              </a:rPr>
              <a:t>ГУ «Средняя школа №1 города Рудного»</a:t>
            </a:r>
          </a:p>
          <a:p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418830" y="1340768"/>
            <a:ext cx="8177495" cy="178510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b="1" dirty="0">
                <a:solidFill>
                  <a:srgbClr val="003399"/>
                </a:solidFill>
                <a:latin typeface="Cambria" pitchFamily="18" charset="0"/>
                <a:ea typeface="BatangChe" pitchFamily="49" charset="-127"/>
              </a:rPr>
              <a:t>ПЕДАГОГИЧЕСКИЙ </a:t>
            </a:r>
            <a:r>
              <a:rPr lang="ru-RU" sz="2800" b="1" dirty="0" smtClean="0">
                <a:solidFill>
                  <a:srgbClr val="003399"/>
                </a:solidFill>
                <a:latin typeface="Cambria" pitchFamily="18" charset="0"/>
                <a:ea typeface="BatangChe" pitchFamily="49" charset="-127"/>
              </a:rPr>
              <a:t>СОВЕТ</a:t>
            </a:r>
          </a:p>
          <a:p>
            <a:pPr algn="ctr"/>
            <a:r>
              <a:rPr lang="ru-RU" sz="2000" b="1" dirty="0" smtClean="0">
                <a:solidFill>
                  <a:srgbClr val="003399"/>
                </a:solidFill>
                <a:latin typeface="Cambria" pitchFamily="18" charset="0"/>
                <a:ea typeface="BatangChe" pitchFamily="49" charset="-127"/>
              </a:rPr>
              <a:t> </a:t>
            </a:r>
            <a:endParaRPr lang="ru-RU" sz="2000" b="1" dirty="0">
              <a:solidFill>
                <a:srgbClr val="003399"/>
              </a:solidFill>
              <a:latin typeface="Cambria" pitchFamily="18" charset="0"/>
              <a:ea typeface="BatangChe" pitchFamily="49" charset="-127"/>
            </a:endParaRPr>
          </a:p>
          <a:p>
            <a:pPr algn="ctr"/>
            <a:r>
              <a:rPr lang="ru-RU" sz="2000" b="1" dirty="0" smtClean="0">
                <a:solidFill>
                  <a:srgbClr val="003399"/>
                </a:solidFill>
                <a:latin typeface="Cambria" pitchFamily="18" charset="0"/>
                <a:ea typeface="BatangChe" pitchFamily="49" charset="-127"/>
              </a:rPr>
              <a:t> </a:t>
            </a:r>
            <a:r>
              <a:rPr lang="ru-RU" sz="2200" b="1" dirty="0" smtClean="0">
                <a:solidFill>
                  <a:srgbClr val="003399"/>
                </a:solidFill>
                <a:latin typeface="Cambria" pitchFamily="18" charset="0"/>
                <a:ea typeface="BatangChe" pitchFamily="49" charset="-127"/>
              </a:rPr>
              <a:t>«</a:t>
            </a:r>
            <a:r>
              <a:rPr lang="ru-RU" sz="2200" b="1" dirty="0">
                <a:solidFill>
                  <a:srgbClr val="003399"/>
                </a:solidFill>
                <a:latin typeface="Cambria" pitchFamily="18" charset="0"/>
                <a:ea typeface="BatangChe" pitchFamily="49" charset="-127"/>
              </a:rPr>
              <a:t>Формирование функциональной грамотности учащихся</a:t>
            </a:r>
            <a:r>
              <a:rPr lang="ru-RU" sz="2200" b="1" dirty="0" smtClean="0">
                <a:solidFill>
                  <a:srgbClr val="003399"/>
                </a:solidFill>
                <a:latin typeface="Cambria" pitchFamily="18" charset="0"/>
                <a:ea typeface="BatangChe" pitchFamily="49" charset="-127"/>
              </a:rPr>
              <a:t>:</a:t>
            </a:r>
          </a:p>
          <a:p>
            <a:pPr algn="ctr"/>
            <a:r>
              <a:rPr lang="ru-RU" sz="2200" b="1" dirty="0" smtClean="0">
                <a:solidFill>
                  <a:srgbClr val="003399"/>
                </a:solidFill>
                <a:latin typeface="Cambria" pitchFamily="18" charset="0"/>
                <a:ea typeface="BatangChe" pitchFamily="49" charset="-127"/>
              </a:rPr>
              <a:t> </a:t>
            </a:r>
            <a:r>
              <a:rPr lang="ru-RU" sz="2200" b="1" dirty="0">
                <a:solidFill>
                  <a:srgbClr val="003399"/>
                </a:solidFill>
                <a:latin typeface="Cambria" pitchFamily="18" charset="0"/>
                <a:ea typeface="BatangChe" pitchFamily="49" charset="-127"/>
              </a:rPr>
              <a:t>проблемы, перспективы»</a:t>
            </a:r>
          </a:p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6433458" y="3284984"/>
            <a:ext cx="28803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Гавриляк И.М., учитель начальных классов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548680"/>
            <a:ext cx="8229600" cy="1143000"/>
          </a:xfrm>
        </p:spPr>
        <p:txBody>
          <a:bodyPr/>
          <a:lstStyle/>
          <a:p>
            <a:r>
              <a:rPr lang="ru-RU" sz="2400" b="1" dirty="0">
                <a:solidFill>
                  <a:srgbClr val="003399"/>
                </a:solidFill>
              </a:rPr>
              <a:t>Национальный план действий по развитию функциональной грамотности школьников </a:t>
            </a:r>
            <a:r>
              <a:rPr lang="ru-RU" sz="2400" b="1" dirty="0" smtClean="0">
                <a:solidFill>
                  <a:srgbClr val="003399"/>
                </a:solidFill>
              </a:rPr>
              <a:t/>
            </a:r>
            <a:br>
              <a:rPr lang="ru-RU" sz="2400" b="1" dirty="0" smtClean="0">
                <a:solidFill>
                  <a:srgbClr val="003399"/>
                </a:solidFill>
              </a:rPr>
            </a:br>
            <a:r>
              <a:rPr lang="ru-RU" sz="2400" b="1" dirty="0" smtClean="0">
                <a:solidFill>
                  <a:srgbClr val="003399"/>
                </a:solidFill>
              </a:rPr>
              <a:t>на </a:t>
            </a:r>
            <a:r>
              <a:rPr lang="ru-RU" sz="2400" b="1" dirty="0">
                <a:solidFill>
                  <a:srgbClr val="003399"/>
                </a:solidFill>
              </a:rPr>
              <a:t>2012-2016 годы</a:t>
            </a:r>
            <a:r>
              <a:rPr lang="ru-RU" sz="2400" dirty="0"/>
              <a:t/>
            </a:r>
            <a:br>
              <a:rPr lang="ru-RU" sz="2400" dirty="0"/>
            </a:b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139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7544" y="1700808"/>
            <a:ext cx="8229600" cy="4525963"/>
          </a:xfrm>
        </p:spPr>
        <p:txBody>
          <a:bodyPr/>
          <a:lstStyle/>
          <a:p>
            <a:pPr marL="0" indent="0" algn="just">
              <a:buNone/>
            </a:pPr>
            <a:r>
              <a:rPr lang="ru-RU" sz="2000" dirty="0" smtClean="0"/>
              <a:t>    …Главные функциональные качества  личности: </a:t>
            </a:r>
            <a:r>
              <a:rPr lang="ru-RU" sz="2000" dirty="0"/>
              <a:t>инициативность, способность творчески мыслить и находить нестандартные решения, умение выбирать профессиональный путь, готовность обучаться в течение всей </a:t>
            </a:r>
            <a:r>
              <a:rPr lang="ru-RU" sz="2000" dirty="0" smtClean="0"/>
              <a:t>жизни…  </a:t>
            </a:r>
            <a:endParaRPr lang="ru-RU" sz="2000" dirty="0"/>
          </a:p>
          <a:p>
            <a:pPr marL="0" indent="0" algn="just">
              <a:buNone/>
            </a:pPr>
            <a:r>
              <a:rPr lang="ru-RU" dirty="0" smtClean="0">
                <a:latin typeface="+mj-lt"/>
              </a:rPr>
              <a:t> …</a:t>
            </a:r>
            <a:r>
              <a:rPr lang="ru-RU" sz="2000" dirty="0" smtClean="0">
                <a:latin typeface="+mj-lt"/>
                <a:ea typeface="Calibri"/>
              </a:rPr>
              <a:t>Будут </a:t>
            </a:r>
            <a:r>
              <a:rPr lang="ru-RU" sz="2000" dirty="0">
                <a:latin typeface="+mj-lt"/>
                <a:ea typeface="Calibri"/>
              </a:rPr>
              <a:t>обновлены содержание и формы социального взаимодействия школы, семьи и общества, обеспечивающего комплексность и единство требований и подходов к развитию функциональной грамотности </a:t>
            </a:r>
            <a:r>
              <a:rPr lang="ru-RU" sz="2000" dirty="0" smtClean="0">
                <a:latin typeface="+mj-lt"/>
                <a:ea typeface="Calibri"/>
              </a:rPr>
              <a:t>школьников.</a:t>
            </a:r>
            <a:endParaRPr lang="ru-RU" sz="2000" dirty="0">
              <a:latin typeface="+mj-lt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786578" y="6643710"/>
            <a:ext cx="2357422" cy="2142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Prezentacii.com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D:\фотографии\дети_сш1\творческие проекты детей_1Г\P190312_08.57_[02]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579883"/>
            <a:ext cx="2670450" cy="20028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D:\фотографии\дети_сш1\а ЭТО МЫ НА ПЕРЕМЕНЕ\P210512_08.19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99" t="15593" r="17570" b="8952"/>
          <a:stretch/>
        </p:blipFill>
        <p:spPr bwMode="auto">
          <a:xfrm>
            <a:off x="351658" y="579883"/>
            <a:ext cx="2708787" cy="19620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006693" y="1427291"/>
            <a:ext cx="3125547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200" b="1" dirty="0">
                <a:solidFill>
                  <a:srgbClr val="00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Сетевое взаимодействие – это объединение единомышленников, ресурсов, идей для более успешного достижения поставленных целей.</a:t>
            </a:r>
          </a:p>
        </p:txBody>
      </p:sp>
      <p:pic>
        <p:nvPicPr>
          <p:cNvPr id="2053" name="Picture 5" descr="D:\фотографии\дети_сш1\творческие проекты детей_1Г\P090412_12.06_[03]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6178"/>
          <a:stretch/>
        </p:blipFill>
        <p:spPr bwMode="auto">
          <a:xfrm>
            <a:off x="5989560" y="2852936"/>
            <a:ext cx="2765058" cy="19077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D:\фотографии\дети_сш1\творческие проекты детей_1Г\P190312_11.21_[02].jp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484" t="25054"/>
          <a:stretch/>
        </p:blipFill>
        <p:spPr bwMode="auto">
          <a:xfrm flipH="1">
            <a:off x="351657" y="2852936"/>
            <a:ext cx="2708787" cy="19077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158409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67545" y="1703559"/>
            <a:ext cx="8352928" cy="32932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00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Задачи:  </a:t>
            </a:r>
            <a:endParaRPr lang="ru-RU" b="1" dirty="0">
              <a:solidFill>
                <a:srgbClr val="0033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1600" b="1" dirty="0"/>
              <a:t>1. </a:t>
            </a:r>
            <a:r>
              <a:rPr lang="ru-RU" sz="1600" b="1" dirty="0" smtClean="0"/>
              <a:t> информационная </a:t>
            </a:r>
            <a:r>
              <a:rPr lang="ru-RU" sz="1600" b="1" dirty="0"/>
              <a:t>поддержка учебного процесса,</a:t>
            </a:r>
          </a:p>
          <a:p>
            <a:r>
              <a:rPr lang="ru-RU" sz="1600" b="1" dirty="0"/>
              <a:t>2. </a:t>
            </a:r>
            <a:r>
              <a:rPr lang="ru-RU" sz="1600" b="1" dirty="0" smtClean="0"/>
              <a:t> внеклассная </a:t>
            </a:r>
            <a:r>
              <a:rPr lang="ru-RU" sz="1600" b="1" dirty="0"/>
              <a:t>работа,</a:t>
            </a:r>
          </a:p>
          <a:p>
            <a:r>
              <a:rPr lang="ru-RU" sz="1600" b="1" dirty="0"/>
              <a:t>3. </a:t>
            </a:r>
            <a:r>
              <a:rPr lang="ru-RU" sz="1600" b="1" dirty="0" smtClean="0"/>
              <a:t> </a:t>
            </a:r>
            <a:r>
              <a:rPr lang="ru-RU" sz="1600" b="1" dirty="0"/>
              <a:t>публикация творческих работ учащихся,</a:t>
            </a:r>
          </a:p>
          <a:p>
            <a:r>
              <a:rPr lang="ru-RU" sz="1600" b="1" dirty="0"/>
              <a:t>4.  </a:t>
            </a:r>
            <a:r>
              <a:rPr lang="ru-RU" sz="1600" b="1" dirty="0" smtClean="0"/>
              <a:t>индивидуальная </a:t>
            </a:r>
            <a:r>
              <a:rPr lang="ru-RU" sz="1600" b="1" dirty="0"/>
              <a:t>работа с одаренными детьми, коррекция неуспевающих.</a:t>
            </a:r>
          </a:p>
          <a:p>
            <a:r>
              <a:rPr lang="ru-RU" sz="1600" b="1" dirty="0"/>
              <a:t>5. </a:t>
            </a:r>
            <a:r>
              <a:rPr lang="ru-RU" sz="1600" b="1" dirty="0" smtClean="0"/>
              <a:t> </a:t>
            </a:r>
            <a:r>
              <a:rPr lang="ru-RU" sz="1600" b="1" dirty="0"/>
              <a:t>обеспечение обратной связи с учащимися и родителями,</a:t>
            </a:r>
          </a:p>
          <a:p>
            <a:r>
              <a:rPr lang="ru-RU" sz="1600" b="1" dirty="0"/>
              <a:t>6.  </a:t>
            </a:r>
            <a:r>
              <a:rPr lang="ru-RU" sz="1600" b="1" dirty="0" smtClean="0"/>
              <a:t>формирование </a:t>
            </a:r>
            <a:r>
              <a:rPr lang="ru-RU" sz="1600" b="1" dirty="0"/>
              <a:t>культуры общения и безопасного поведения в сети,</a:t>
            </a:r>
          </a:p>
          <a:p>
            <a:pPr marL="342900" indent="-342900">
              <a:buAutoNum type="arabicPeriod" startAt="7"/>
            </a:pPr>
            <a:r>
              <a:rPr lang="ru-RU" sz="1600" b="1" dirty="0" smtClean="0"/>
              <a:t>своевременное </a:t>
            </a:r>
            <a:r>
              <a:rPr lang="ru-RU" sz="1600" b="1" dirty="0"/>
              <a:t>информирование родителей о происходящих в классе  </a:t>
            </a:r>
            <a:endParaRPr lang="ru-RU" sz="1600" b="1" dirty="0" smtClean="0"/>
          </a:p>
          <a:p>
            <a:r>
              <a:rPr lang="ru-RU" sz="1600" b="1" dirty="0"/>
              <a:t> </a:t>
            </a:r>
            <a:r>
              <a:rPr lang="ru-RU" sz="1600" b="1" dirty="0" smtClean="0"/>
              <a:t>    событиях</a:t>
            </a:r>
            <a:r>
              <a:rPr lang="ru-RU" sz="1600" b="1" dirty="0"/>
              <a:t>,</a:t>
            </a:r>
          </a:p>
          <a:p>
            <a:pPr marL="342900" indent="-342900">
              <a:buAutoNum type="arabicPeriod" startAt="8"/>
            </a:pPr>
            <a:r>
              <a:rPr lang="ru-RU" sz="1600" b="1" dirty="0" smtClean="0"/>
              <a:t>организация </a:t>
            </a:r>
            <a:r>
              <a:rPr lang="ru-RU" sz="1600" b="1" dirty="0"/>
              <a:t>консультаций (в </a:t>
            </a:r>
            <a:r>
              <a:rPr lang="ru-RU" sz="1600" b="1" dirty="0" err="1"/>
              <a:t>т.ч</a:t>
            </a:r>
            <a:r>
              <a:rPr lang="ru-RU" sz="1600" b="1" dirty="0"/>
              <a:t>. он-</a:t>
            </a:r>
            <a:r>
              <a:rPr lang="ru-RU" sz="1600" b="1" dirty="0" err="1"/>
              <a:t>лайн</a:t>
            </a:r>
            <a:r>
              <a:rPr lang="ru-RU" sz="1600" b="1" dirty="0"/>
              <a:t>) для учащихся, родителей, </a:t>
            </a:r>
            <a:endParaRPr lang="ru-RU" sz="1600" b="1" dirty="0" smtClean="0"/>
          </a:p>
          <a:p>
            <a:r>
              <a:rPr lang="ru-RU" sz="1600" b="1" dirty="0"/>
              <a:t> </a:t>
            </a:r>
            <a:r>
              <a:rPr lang="ru-RU" sz="1600" b="1" dirty="0" smtClean="0"/>
              <a:t>     педагогов</a:t>
            </a:r>
            <a:r>
              <a:rPr lang="ru-RU" sz="1600" b="1" dirty="0"/>
              <a:t>, родительских собраний,</a:t>
            </a:r>
          </a:p>
          <a:p>
            <a:r>
              <a:rPr lang="ru-RU" sz="1600" b="1" dirty="0"/>
              <a:t>9.   </a:t>
            </a:r>
            <a:r>
              <a:rPr lang="ru-RU" sz="1600" b="1" dirty="0" smtClean="0"/>
              <a:t>формирование </a:t>
            </a:r>
            <a:r>
              <a:rPr lang="ru-RU" sz="1600" b="1" dirty="0"/>
              <a:t>ИКТ-компетенции учащихся и родителей,</a:t>
            </a:r>
          </a:p>
          <a:p>
            <a:r>
              <a:rPr lang="ru-RU" sz="1600" b="1" dirty="0"/>
              <a:t>10. </a:t>
            </a:r>
            <a:r>
              <a:rPr lang="ru-RU" sz="1600" b="1" dirty="0" smtClean="0"/>
              <a:t>размещение </a:t>
            </a:r>
            <a:r>
              <a:rPr lang="ru-RU" sz="1600" b="1" dirty="0"/>
              <a:t>полезных ссылок для учащихся и родителей.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611560" y="380120"/>
            <a:ext cx="8064896" cy="13542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00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Цель: 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ru-RU" sz="1600" b="1" dirty="0" smtClean="0"/>
              <a:t>повышение </a:t>
            </a:r>
            <a:r>
              <a:rPr lang="ru-RU" sz="1600" b="1" dirty="0"/>
              <a:t>качества образования  через </a:t>
            </a:r>
            <a:r>
              <a:rPr lang="ru-RU" sz="1600" b="1" dirty="0" smtClean="0"/>
              <a:t>активное  внедрение</a:t>
            </a:r>
            <a:r>
              <a:rPr lang="ru-RU" sz="1600" b="1" dirty="0"/>
              <a:t>  информационных </a:t>
            </a:r>
            <a:r>
              <a:rPr lang="ru-RU" sz="1600" b="1" dirty="0" smtClean="0"/>
              <a:t>технологий;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ru-RU" sz="1600" b="1" dirty="0" smtClean="0"/>
              <a:t>создание </a:t>
            </a:r>
            <a:r>
              <a:rPr lang="ru-RU" sz="1600" b="1" dirty="0"/>
              <a:t>условий для взаимодействия семьи и школы через единое информационное пространство.</a:t>
            </a:r>
          </a:p>
        </p:txBody>
      </p:sp>
    </p:spTree>
    <p:extLst>
      <p:ext uri="{BB962C8B-B14F-4D97-AF65-F5344CB8AC3E}">
        <p14:creationId xmlns:p14="http://schemas.microsoft.com/office/powerpoint/2010/main" val="35457157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1"/>
          <p:cNvPicPr>
            <a:picLocks noChangeAspect="1" noChangeArrowheads="1"/>
          </p:cNvPicPr>
          <p:nvPr/>
        </p:nvPicPr>
        <p:blipFill>
          <a:blip r:embed="rId2">
            <a:lum bright="-20000" contras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3" y="188640"/>
            <a:ext cx="8945541" cy="65527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353047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www.socobraz.ru/images/6/61/P32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449669"/>
            <a:ext cx="4104456" cy="2736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835696" y="3185973"/>
            <a:ext cx="5904656" cy="15542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003399"/>
                </a:solidFill>
              </a:rPr>
              <a:t>“Собраться вместе — это начало. </a:t>
            </a:r>
          </a:p>
          <a:p>
            <a:r>
              <a:rPr lang="ru-RU" sz="2400" b="1" dirty="0" smtClean="0">
                <a:solidFill>
                  <a:srgbClr val="003399"/>
                </a:solidFill>
              </a:rPr>
              <a:t>Держаться вместе — это прогресс. </a:t>
            </a:r>
          </a:p>
          <a:p>
            <a:r>
              <a:rPr lang="ru-RU" sz="2400" b="1" dirty="0" smtClean="0">
                <a:solidFill>
                  <a:srgbClr val="003399"/>
                </a:solidFill>
              </a:rPr>
              <a:t>Работать вместе — это успех”</a:t>
            </a:r>
          </a:p>
          <a:p>
            <a:pPr algn="r"/>
            <a:endParaRPr lang="ru-RU" sz="500" b="1" dirty="0" smtClean="0">
              <a:solidFill>
                <a:schemeClr val="accent4"/>
              </a:solidFill>
            </a:endParaRPr>
          </a:p>
          <a:p>
            <a:pPr algn="r"/>
            <a:r>
              <a:rPr lang="ru-RU" b="1" dirty="0" smtClean="0">
                <a:solidFill>
                  <a:schemeClr val="accent4"/>
                </a:solidFill>
              </a:rPr>
              <a:t>Генри Форд “О сотрудничестве”</a:t>
            </a:r>
            <a:endParaRPr lang="ru-RU" b="1" dirty="0">
              <a:solidFill>
                <a:schemeClr val="accent4"/>
              </a:solidFill>
            </a:endParaRPr>
          </a:p>
        </p:txBody>
      </p:sp>
      <p:pic>
        <p:nvPicPr>
          <p:cNvPr id="4" name="Picture 3" descr="D:\фотографии\дети_сш1\0 класс В_2010-11гг\IMG_124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548680"/>
            <a:ext cx="3192354" cy="23942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39472068"/>
      </p:ext>
    </p:extLst>
  </p:cSld>
  <p:clrMapOvr>
    <a:masterClrMapping/>
  </p:clrMapOvr>
</p:sld>
</file>

<file path=ppt/theme/theme1.xml><?xml version="1.0" encoding="utf-8"?>
<a:theme xmlns:a="http://schemas.openxmlformats.org/drawingml/2006/main" name="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seño predeterminado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4994</TotalTime>
  <Words>260</Words>
  <Application>Microsoft Office PowerPoint</Application>
  <PresentationFormat>Экран (4:3)</PresentationFormat>
  <Paragraphs>35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Diseño predeterminado</vt:lpstr>
      <vt:lpstr>Организация взаимодействия «ученик – учитель – родитель» через создание классного сетевого сообщества. </vt:lpstr>
      <vt:lpstr>Национальный план действий по развитию функциональной грамотности школьников  на 2012-2016 годы 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Toshiba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Mariajose</dc:creator>
  <cp:lastModifiedBy>Виталий</cp:lastModifiedBy>
  <cp:revision>731</cp:revision>
  <dcterms:created xsi:type="dcterms:W3CDTF">2010-05-23T14:28:12Z</dcterms:created>
  <dcterms:modified xsi:type="dcterms:W3CDTF">2013-01-08T17:58:53Z</dcterms:modified>
</cp:coreProperties>
</file>